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79" r:id="rId4"/>
    <p:sldId id="364" r:id="rId5"/>
    <p:sldId id="363" r:id="rId6"/>
    <p:sldId id="365" r:id="rId7"/>
    <p:sldId id="357" r:id="rId8"/>
    <p:sldId id="360" r:id="rId9"/>
    <p:sldId id="359" r:id="rId10"/>
    <p:sldId id="368" r:id="rId11"/>
    <p:sldId id="335" r:id="rId12"/>
    <p:sldId id="369" r:id="rId13"/>
    <p:sldId id="336" r:id="rId14"/>
    <p:sldId id="334" r:id="rId15"/>
    <p:sldId id="370" r:id="rId16"/>
    <p:sldId id="371" r:id="rId17"/>
    <p:sldId id="3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EFC9D2-D058-4DCF-B214-A070B051DFA5}" v="87" dt="2020-07-29T21:52:18.894"/>
    <p1510:client id="{EF5C5D15-DAC2-844F-BFA8-EFB32383B736}" v="477" dt="2020-07-29T09:49:21.3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8"/>
    <p:restoredTop sz="94694"/>
  </p:normalViewPr>
  <p:slideViewPr>
    <p:cSldViewPr snapToGrid="0">
      <p:cViewPr varScale="1">
        <p:scale>
          <a:sx n="90" d="100"/>
          <a:sy n="90" d="100"/>
        </p:scale>
        <p:origin x="216"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08:33:19.330"/>
    </inkml:context>
    <inkml:brush xml:id="br0">
      <inkml:brushProperty name="width" value="0.35" units="cm"/>
      <inkml:brushProperty name="height" value="0.35" units="cm"/>
      <inkml:brushProperty name="color" value="#FFFFFF"/>
    </inkml:brush>
  </inkml:definitions>
  <inkml:trace contextRef="#ctx0" brushRef="#br0">1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08:33:19.332"/>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08:33:19.333"/>
    </inkml:context>
    <inkml:brush xml:id="br0">
      <inkml:brushProperty name="width" value="0.1" units="cm"/>
      <inkml:brushProperty name="height" value="0.1" units="cm"/>
      <inkml:brushProperty name="color" value="#FFFFFF"/>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08:33:19.334"/>
    </inkml:context>
    <inkml:brush xml:id="br0">
      <inkml:brushProperty name="width" value="0.1" units="cm"/>
      <inkml:brushProperty name="height" value="0.1" units="cm"/>
      <inkml:brushProperty name="color" value="#FFFFFF"/>
    </inkml:brush>
  </inkml:definitions>
  <inkml:trace contextRef="#ctx0" brushRef="#br0">0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8T08:33:19.331"/>
    </inkml:context>
    <inkml:brush xml:id="br0">
      <inkml:brushProperty name="width" value="0.1" units="cm"/>
      <inkml:brushProperty name="height" value="0.1" units="cm"/>
      <inkml:brushProperty name="color" value="#FFFFFF"/>
    </inkml:brush>
  </inkml:definitions>
  <inkml:trace contextRef="#ctx0" brushRef="#br0">0 104 24575,'4'-13'0,"0"1"0,0-2 0,1 2 0,-2 2 0,0 3 0,0 1 0,-2 2 0,1 0 0,-1 2 0,0 0 0,2 0 0,-1 0 0,0-2 0,0 4 0,0-2 0,0-1 0,0 1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4D2587-F958-BC40-A505-F0CC01F592EE}" type="datetimeFigureOut">
              <a:rPr lang="en-US" smtClean="0"/>
              <a:t>8/26/20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F204EA-5852-124C-8728-3AB456EBE879}" type="slidenum">
              <a:rPr lang="en-US" smtClean="0"/>
              <a:t>‹#›</a:t>
            </a:fld>
            <a:endParaRPr lang="en-US"/>
          </a:p>
        </p:txBody>
      </p:sp>
    </p:spTree>
    <p:extLst>
      <p:ext uri="{BB962C8B-B14F-4D97-AF65-F5344CB8AC3E}">
        <p14:creationId xmlns:p14="http://schemas.microsoft.com/office/powerpoint/2010/main" val="1725855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a:t>
            </a:r>
            <a:r>
              <a:rPr lang="zh-CN" altLang="en-US"/>
              <a:t> </a:t>
            </a:r>
            <a:r>
              <a:rPr lang="en-US" altLang="zh-CN"/>
              <a:t>everyone I am Rui Zhu. I am going to present our work on Single View Metrology in the Wild in collaboration between UC San Diego and Adobe Research.</a:t>
            </a:r>
            <a:endParaRPr lang="en-US"/>
          </a:p>
        </p:txBody>
      </p:sp>
      <p:sp>
        <p:nvSpPr>
          <p:cNvPr id="4" name="Slide Number Placeholder 3"/>
          <p:cNvSpPr>
            <a:spLocks noGrp="1"/>
          </p:cNvSpPr>
          <p:nvPr>
            <p:ph type="sldNum" sz="quarter" idx="5"/>
          </p:nvPr>
        </p:nvSpPr>
        <p:spPr/>
        <p:txBody>
          <a:bodyPr/>
          <a:lstStyle/>
          <a:p>
            <a:fld id="{2FF204EA-5852-124C-8728-3AB456EBE879}" type="slidenum">
              <a:rPr lang="en-US" smtClean="0"/>
              <a:t>1</a:t>
            </a:fld>
            <a:endParaRPr lang="en-US"/>
          </a:p>
        </p:txBody>
      </p:sp>
    </p:spTree>
    <p:extLst>
      <p:ext uri="{BB962C8B-B14F-4D97-AF65-F5344CB8AC3E}">
        <p14:creationId xmlns:p14="http://schemas.microsoft.com/office/powerpoint/2010/main" val="1747089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use a subset of COCO dataset with 2D annotations for weakly-supervised training of our network. We filter the COCO dataset [] to acquires images of objects on the ground with </a:t>
            </a:r>
            <a:r>
              <a:rPr lang="en-US" err="1"/>
              <a:t>amodal</a:t>
            </a:r>
            <a:r>
              <a:rPr lang="en-US"/>
              <a:t> bounding boxes to arrive at our dataset: COCO-Scale.</a:t>
            </a:r>
          </a:p>
        </p:txBody>
      </p:sp>
      <p:sp>
        <p:nvSpPr>
          <p:cNvPr id="4" name="Slide Number Placeholder 3"/>
          <p:cNvSpPr>
            <a:spLocks noGrp="1"/>
          </p:cNvSpPr>
          <p:nvPr>
            <p:ph type="sldNum" sz="quarter" idx="5"/>
          </p:nvPr>
        </p:nvSpPr>
        <p:spPr/>
        <p:txBody>
          <a:bodyPr/>
          <a:lstStyle/>
          <a:p>
            <a:fld id="{2FF204EA-5852-124C-8728-3AB456EBE879}" type="slidenum">
              <a:rPr lang="en-US" smtClean="0"/>
              <a:t>10</a:t>
            </a:fld>
            <a:endParaRPr lang="en-US"/>
          </a:p>
        </p:txBody>
      </p:sp>
    </p:spTree>
    <p:extLst>
      <p:ext uri="{BB962C8B-B14F-4D97-AF65-F5344CB8AC3E}">
        <p14:creationId xmlns:p14="http://schemas.microsoft.com/office/powerpoint/2010/main" val="1057330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method is qualitatively compared [] to a classical method of </a:t>
            </a:r>
            <a:r>
              <a:rPr lang="en-US" err="1"/>
              <a:t>Probablistic</a:t>
            </a:r>
            <a:r>
              <a:rPr lang="en-US"/>
              <a:t> Graphical Model with state-of-the-art components[PLAY], through the application of virtual object insertion with estimated scale and camera parameters, where our method demonstrates more reasonable scale estimation results and better robustness.</a:t>
            </a:r>
          </a:p>
          <a:p>
            <a:endParaRPr lang="en-US"/>
          </a:p>
          <a:p>
            <a:r>
              <a:rPr lang="en-US"/>
              <a:t>[] We also conduct A/B user study on the virtual object insertion results, where our model improves with more layers of refinement, and estimating human poses to better infer human heights, as well as advantage over the baseline method.</a:t>
            </a:r>
          </a:p>
        </p:txBody>
      </p:sp>
      <p:sp>
        <p:nvSpPr>
          <p:cNvPr id="4" name="Slide Number Placeholder 3"/>
          <p:cNvSpPr>
            <a:spLocks noGrp="1"/>
          </p:cNvSpPr>
          <p:nvPr>
            <p:ph type="sldNum" sz="quarter" idx="5"/>
          </p:nvPr>
        </p:nvSpPr>
        <p:spPr/>
        <p:txBody>
          <a:bodyPr/>
          <a:lstStyle/>
          <a:p>
            <a:fld id="{63FA027C-CD0A-5D4F-86C0-60EDF5FADD42}" type="slidenum">
              <a:rPr lang="en-US" smtClean="0"/>
              <a:t>11</a:t>
            </a:fld>
            <a:endParaRPr lang="en-US"/>
          </a:p>
        </p:txBody>
      </p:sp>
    </p:spTree>
    <p:extLst>
      <p:ext uri="{BB962C8B-B14F-4D97-AF65-F5344CB8AC3E}">
        <p14:creationId xmlns:p14="http://schemas.microsoft.com/office/powerpoint/2010/main" val="1519775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quantitative evaluation of the object height and camera height estimation, we leverage datasets with ground truth from KITTI and IMDB-23k celebrity dataset.</a:t>
            </a:r>
          </a:p>
        </p:txBody>
      </p:sp>
      <p:sp>
        <p:nvSpPr>
          <p:cNvPr id="4" name="Slide Number Placeholder 3"/>
          <p:cNvSpPr>
            <a:spLocks noGrp="1"/>
          </p:cNvSpPr>
          <p:nvPr>
            <p:ph type="sldNum" sz="quarter" idx="5"/>
          </p:nvPr>
        </p:nvSpPr>
        <p:spPr/>
        <p:txBody>
          <a:bodyPr/>
          <a:lstStyle/>
          <a:p>
            <a:fld id="{2FF204EA-5852-124C-8728-3AB456EBE879}" type="slidenum">
              <a:rPr lang="en-US" smtClean="0"/>
              <a:t>12</a:t>
            </a:fld>
            <a:endParaRPr lang="en-US"/>
          </a:p>
        </p:txBody>
      </p:sp>
    </p:spTree>
    <p:extLst>
      <p:ext uri="{BB962C8B-B14F-4D97-AF65-F5344CB8AC3E}">
        <p14:creationId xmlns:p14="http://schemas.microsoft.com/office/powerpoint/2010/main" val="1350178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report quantitative results on bounding box reprojection errors, object heights and camera height estimation on KITTI and IMDB-23K.</a:t>
            </a:r>
          </a:p>
        </p:txBody>
      </p:sp>
      <p:sp>
        <p:nvSpPr>
          <p:cNvPr id="4" name="Slide Number Placeholder 3"/>
          <p:cNvSpPr>
            <a:spLocks noGrp="1"/>
          </p:cNvSpPr>
          <p:nvPr>
            <p:ph type="sldNum" sz="quarter" idx="5"/>
          </p:nvPr>
        </p:nvSpPr>
        <p:spPr/>
        <p:txBody>
          <a:bodyPr/>
          <a:lstStyle/>
          <a:p>
            <a:fld id="{63FA027C-CD0A-5D4F-86C0-60EDF5FADD42}" type="slidenum">
              <a:rPr lang="en-US" smtClean="0"/>
              <a:t>13</a:t>
            </a:fld>
            <a:endParaRPr lang="en-US"/>
          </a:p>
        </p:txBody>
      </p:sp>
    </p:spTree>
    <p:extLst>
      <p:ext uri="{BB962C8B-B14F-4D97-AF65-F5344CB8AC3E}">
        <p14:creationId xmlns:p14="http://schemas.microsoft.com/office/powerpoint/2010/main" val="2633660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demonstrate by learning to refine camera height and object height estimation from bounding box reprojection residuals in a cascade manner, we are able to significantly improve the estimation results.</a:t>
            </a:r>
          </a:p>
        </p:txBody>
      </p:sp>
      <p:sp>
        <p:nvSpPr>
          <p:cNvPr id="4" name="Slide Number Placeholder 3"/>
          <p:cNvSpPr>
            <a:spLocks noGrp="1"/>
          </p:cNvSpPr>
          <p:nvPr>
            <p:ph type="sldNum" sz="quarter" idx="5"/>
          </p:nvPr>
        </p:nvSpPr>
        <p:spPr/>
        <p:txBody>
          <a:bodyPr/>
          <a:lstStyle/>
          <a:p>
            <a:fld id="{63FA027C-CD0A-5D4F-86C0-60EDF5FADD42}" type="slidenum">
              <a:rPr lang="en-US" smtClean="0"/>
              <a:t>14</a:t>
            </a:fld>
            <a:endParaRPr lang="en-US"/>
          </a:p>
        </p:txBody>
      </p:sp>
    </p:spTree>
    <p:extLst>
      <p:ext uri="{BB962C8B-B14F-4D97-AF65-F5344CB8AC3E}">
        <p14:creationId xmlns:p14="http://schemas.microsoft.com/office/powerpoint/2010/main" val="446438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achieve state of the art camera calibration performance on the camera calibration dataset</a:t>
            </a:r>
          </a:p>
        </p:txBody>
      </p:sp>
      <p:sp>
        <p:nvSpPr>
          <p:cNvPr id="4" name="Slide Number Placeholder 3"/>
          <p:cNvSpPr>
            <a:spLocks noGrp="1"/>
          </p:cNvSpPr>
          <p:nvPr>
            <p:ph type="sldNum" sz="quarter" idx="5"/>
          </p:nvPr>
        </p:nvSpPr>
        <p:spPr/>
        <p:txBody>
          <a:bodyPr/>
          <a:lstStyle/>
          <a:p>
            <a:fld id="{2FF204EA-5852-124C-8728-3AB456EBE879}" type="slidenum">
              <a:rPr lang="en-US" smtClean="0"/>
              <a:t>15</a:t>
            </a:fld>
            <a:endParaRPr lang="en-US"/>
          </a:p>
        </p:txBody>
      </p:sp>
    </p:spTree>
    <p:extLst>
      <p:ext uri="{BB962C8B-B14F-4D97-AF65-F5344CB8AC3E}">
        <p14:creationId xmlns:p14="http://schemas.microsoft.com/office/powerpoint/2010/main" val="1634937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conclusion, [] we propose </a:t>
            </a:r>
            <a:r>
              <a:rPr lang="en-US" sz="1200" kern="1200">
                <a:solidFill>
                  <a:schemeClr val="tx1"/>
                </a:solidFill>
                <a:effectLst/>
                <a:latin typeface="+mn-lt"/>
                <a:ea typeface="+mn-ea"/>
                <a:cs typeface="+mn-cs"/>
              </a:rPr>
              <a:t>a state-of-the-art Single View Metrology method for images in the wild that performs geometric camera calibration with absolute scale, such as horizon, field-of-view, and 3D camera height—from a monocular image. </a:t>
            </a:r>
            <a:endParaRPr lang="en-US"/>
          </a:p>
          <a:p>
            <a:r>
              <a:rPr lang="en-US"/>
              <a:t>[] we demonstrate its application to scale-consistent object insertion in unconstrained images. [] We also publish datasets and benchmarks in this task for future research.</a:t>
            </a:r>
          </a:p>
        </p:txBody>
      </p:sp>
      <p:sp>
        <p:nvSpPr>
          <p:cNvPr id="4" name="Slide Number Placeholder 3"/>
          <p:cNvSpPr>
            <a:spLocks noGrp="1"/>
          </p:cNvSpPr>
          <p:nvPr>
            <p:ph type="sldNum" sz="quarter" idx="5"/>
          </p:nvPr>
        </p:nvSpPr>
        <p:spPr/>
        <p:txBody>
          <a:bodyPr/>
          <a:lstStyle/>
          <a:p>
            <a:fld id="{2FF204EA-5852-124C-8728-3AB456EBE879}" type="slidenum">
              <a:rPr lang="en-US" smtClean="0"/>
              <a:t>16</a:t>
            </a:fld>
            <a:endParaRPr lang="en-US"/>
          </a:p>
        </p:txBody>
      </p:sp>
    </p:spTree>
    <p:extLst>
      <p:ext uri="{BB962C8B-B14F-4D97-AF65-F5344CB8AC3E}">
        <p14:creationId xmlns:p14="http://schemas.microsoft.com/office/powerpoint/2010/main" val="3386275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FF204EA-5852-124C-8728-3AB456EBE879}" type="slidenum">
              <a:rPr lang="en-US" smtClean="0"/>
              <a:t>17</a:t>
            </a:fld>
            <a:endParaRPr lang="en-US"/>
          </a:p>
        </p:txBody>
      </p:sp>
    </p:spTree>
    <p:extLst>
      <p:ext uri="{BB962C8B-B14F-4D97-AF65-F5344CB8AC3E}">
        <p14:creationId xmlns:p14="http://schemas.microsoft.com/office/powerpoint/2010/main" val="1633410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Given the image on the left, single view metrology can recover the scene and the camera parameters in 3D only up to ambiguity in a global scale factor (for example, the two solutions in the middle).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present an approach to single view metrology that can recover [PLAY] ,the absolute scale of a scene represented by 3D heights of objects or camera height above the ground, as well as camera parameters of orientation and field of view, using just a monocular image acquired in unconstrained condition. </a:t>
            </a:r>
          </a:p>
          <a:p>
            <a:endParaRPr lang="en-US"/>
          </a:p>
          <a:p>
            <a:endParaRPr lang="en-US"/>
          </a:p>
          <a:p>
            <a:r>
              <a:rPr lang="en-US" sz="1200" kern="1200">
                <a:solidFill>
                  <a:schemeClr val="tx1"/>
                </a:solidFill>
                <a:effectLst/>
                <a:latin typeface="+mn-lt"/>
                <a:ea typeface="+mn-ea"/>
                <a:cs typeface="+mn-cs"/>
              </a:rPr>
              <a:t>[PLAY] </a:t>
            </a:r>
            <a:r>
              <a:rPr lang="en-US"/>
              <a:t>Our method enables applications including virtual object insertion with absolute scale estimation for realistic results.</a:t>
            </a:r>
          </a:p>
        </p:txBody>
      </p:sp>
      <p:sp>
        <p:nvSpPr>
          <p:cNvPr id="4" name="Slide Number Placeholder 3"/>
          <p:cNvSpPr>
            <a:spLocks noGrp="1"/>
          </p:cNvSpPr>
          <p:nvPr>
            <p:ph type="sldNum" sz="quarter" idx="5"/>
          </p:nvPr>
        </p:nvSpPr>
        <p:spPr/>
        <p:txBody>
          <a:bodyPr/>
          <a:lstStyle/>
          <a:p>
            <a:fld id="{63FA027C-CD0A-5D4F-86C0-60EDF5FADD42}" type="slidenum">
              <a:rPr lang="en-US" smtClean="0"/>
              <a:t>2</a:t>
            </a:fld>
            <a:endParaRPr lang="en-US"/>
          </a:p>
        </p:txBody>
      </p:sp>
    </p:spTree>
    <p:extLst>
      <p:ext uri="{BB962C8B-B14F-4D97-AF65-F5344CB8AC3E}">
        <p14:creationId xmlns:p14="http://schemas.microsoft.com/office/powerpoint/2010/main" val="3441381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Most of the previous works in [] structure-from-motion (</a:t>
            </a:r>
            <a:r>
              <a:rPr lang="en-US" sz="1200" kern="1200" err="1">
                <a:solidFill>
                  <a:schemeClr val="tx1"/>
                </a:solidFill>
                <a:effectLst/>
                <a:latin typeface="+mn-lt"/>
                <a:ea typeface="+mn-ea"/>
                <a:cs typeface="+mn-cs"/>
              </a:rPr>
              <a:t>SfM</a:t>
            </a:r>
            <a:r>
              <a:rPr lang="en-US" sz="1200" kern="1200">
                <a:solidFill>
                  <a:schemeClr val="tx1"/>
                </a:solidFill>
                <a:effectLst/>
                <a:latin typeface="+mn-lt"/>
                <a:ea typeface="+mn-ea"/>
                <a:cs typeface="+mn-cs"/>
              </a:rPr>
              <a:t>) from uncalibrated cameras, [] monocular camera calibration in the wild and [] single image depth estimation, suffer from scale ambiguity which is inherent to the projective nature of image formation, and resolving it requires additional information. </a:t>
            </a:r>
            <a:endParaRPr lang="en-US"/>
          </a:p>
        </p:txBody>
      </p:sp>
      <p:sp>
        <p:nvSpPr>
          <p:cNvPr id="4" name="Slide Number Placeholder 3"/>
          <p:cNvSpPr>
            <a:spLocks noGrp="1"/>
          </p:cNvSpPr>
          <p:nvPr>
            <p:ph type="sldNum" sz="quarter" idx="5"/>
          </p:nvPr>
        </p:nvSpPr>
        <p:spPr/>
        <p:txBody>
          <a:bodyPr/>
          <a:lstStyle/>
          <a:p>
            <a:fld id="{F74B0F97-9221-744B-B6F7-7B09316F1629}" type="slidenum">
              <a:rPr lang="en-US" smtClean="0"/>
              <a:t>3</a:t>
            </a:fld>
            <a:endParaRPr lang="en-US"/>
          </a:p>
        </p:txBody>
      </p:sp>
    </p:spTree>
    <p:extLst>
      <p:ext uri="{BB962C8B-B14F-4D97-AF65-F5344CB8AC3E}">
        <p14:creationId xmlns:p14="http://schemas.microsoft.com/office/powerpoint/2010/main" val="281037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seminal work to address this problem is Single View Metrology, which uses reference objects such as windows or average person height to infer the size of other objects.</a:t>
            </a:r>
          </a:p>
        </p:txBody>
      </p:sp>
      <p:sp>
        <p:nvSpPr>
          <p:cNvPr id="4" name="Slide Number Placeholder 3"/>
          <p:cNvSpPr>
            <a:spLocks noGrp="1"/>
          </p:cNvSpPr>
          <p:nvPr>
            <p:ph type="sldNum" sz="quarter" idx="5"/>
          </p:nvPr>
        </p:nvSpPr>
        <p:spPr/>
        <p:txBody>
          <a:bodyPr/>
          <a:lstStyle/>
          <a:p>
            <a:fld id="{F74B0F97-9221-744B-B6F7-7B09316F1629}" type="slidenum">
              <a:rPr lang="en-US" smtClean="0"/>
              <a:t>4</a:t>
            </a:fld>
            <a:endParaRPr lang="en-US"/>
          </a:p>
        </p:txBody>
      </p:sp>
    </p:spTree>
    <p:extLst>
      <p:ext uri="{BB962C8B-B14F-4D97-AF65-F5344CB8AC3E}">
        <p14:creationId xmlns:p14="http://schemas.microsoft.com/office/powerpoint/2010/main" val="2194255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 this paper, our goal is to leverage modern deep networks to build a robust, automatic single view metrology method that is applicable to a broad variety of images in the wild, and predicts both camera calibration parameters as well as the scale of camera and object heights.</a:t>
            </a:r>
            <a:endParaRPr lang="en-US"/>
          </a:p>
        </p:txBody>
      </p:sp>
      <p:sp>
        <p:nvSpPr>
          <p:cNvPr id="4" name="Slide Number Placeholder 3"/>
          <p:cNvSpPr>
            <a:spLocks noGrp="1"/>
          </p:cNvSpPr>
          <p:nvPr>
            <p:ph type="sldNum" sz="quarter" idx="5"/>
          </p:nvPr>
        </p:nvSpPr>
        <p:spPr/>
        <p:txBody>
          <a:bodyPr/>
          <a:lstStyle/>
          <a:p>
            <a:fld id="{F74B0F97-9221-744B-B6F7-7B09316F1629}" type="slidenum">
              <a:rPr lang="en-US" smtClean="0"/>
              <a:t>5</a:t>
            </a:fld>
            <a:endParaRPr lang="en-US"/>
          </a:p>
        </p:txBody>
      </p:sp>
    </p:spTree>
    <p:extLst>
      <p:ext uri="{BB962C8B-B14F-4D97-AF65-F5344CB8AC3E}">
        <p14:creationId xmlns:p14="http://schemas.microsoft.com/office/powerpoint/2010/main" val="2283910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model the scene in the wild with full perspective parameters. Given the camera and object parameters, the reprojection [] of the object should ideally match the detected object bounding box in the image.</a:t>
            </a:r>
            <a:endParaRPr lang="en-US"/>
          </a:p>
        </p:txBody>
      </p:sp>
      <p:sp>
        <p:nvSpPr>
          <p:cNvPr id="4" name="Slide Number Placeholder 3"/>
          <p:cNvSpPr>
            <a:spLocks noGrp="1"/>
          </p:cNvSpPr>
          <p:nvPr>
            <p:ph type="sldNum" sz="quarter" idx="5"/>
          </p:nvPr>
        </p:nvSpPr>
        <p:spPr/>
        <p:txBody>
          <a:bodyPr/>
          <a:lstStyle/>
          <a:p>
            <a:fld id="{F74B0F97-9221-744B-B6F7-7B09316F1629}" type="slidenum">
              <a:rPr lang="en-US" smtClean="0"/>
              <a:t>6</a:t>
            </a:fld>
            <a:endParaRPr lang="en-US"/>
          </a:p>
        </p:txBody>
      </p:sp>
    </p:spTree>
    <p:extLst>
      <p:ext uri="{BB962C8B-B14F-4D97-AF65-F5344CB8AC3E}">
        <p14:creationId xmlns:p14="http://schemas.microsoft.com/office/powerpoint/2010/main" val="2689377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In our pipeline we have two sets of modules. Given a single image, we have the camera estimation head [] to estimate camera parameters, and the object heads to estimate object bounding boxes,[] </a:t>
            </a:r>
            <a:r>
              <a:rPr lang="en-US" altLang="zh-CN" err="1"/>
              <a:t>objet</a:t>
            </a:r>
            <a:r>
              <a:rPr lang="en-US" altLang="zh-CN"/>
              <a:t> heights[], and </a:t>
            </a:r>
            <a:r>
              <a:rPr lang="en-US" altLang="zh-CN" err="1"/>
              <a:t>keypoints</a:t>
            </a:r>
            <a:r>
              <a:rPr lang="en-US" altLang="zh-CN"/>
              <a:t> []for person which helps getting pose-dependent heights</a:t>
            </a:r>
          </a:p>
          <a:p>
            <a:endParaRPr lang="en-US"/>
          </a:p>
        </p:txBody>
      </p:sp>
      <p:sp>
        <p:nvSpPr>
          <p:cNvPr id="4" name="Slide Number Placeholder 3"/>
          <p:cNvSpPr>
            <a:spLocks noGrp="1"/>
          </p:cNvSpPr>
          <p:nvPr>
            <p:ph type="sldNum" sz="quarter" idx="5"/>
          </p:nvPr>
        </p:nvSpPr>
        <p:spPr/>
        <p:txBody>
          <a:bodyPr/>
          <a:lstStyle/>
          <a:p>
            <a:fld id="{2FF204EA-5852-124C-8728-3AB456EBE879}" type="slidenum">
              <a:rPr lang="en-US" smtClean="0"/>
              <a:t>7</a:t>
            </a:fld>
            <a:endParaRPr lang="en-US"/>
          </a:p>
        </p:txBody>
      </p:sp>
    </p:spTree>
    <p:extLst>
      <p:ext uri="{BB962C8B-B14F-4D97-AF65-F5344CB8AC3E}">
        <p14:creationId xmlns:p14="http://schemas.microsoft.com/office/powerpoint/2010/main" val="443574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on these estimations, we have camera height estimation module [] to estimate the camera height.</a:t>
            </a:r>
          </a:p>
          <a:p>
            <a:endParaRPr lang="en-US"/>
          </a:p>
          <a:p>
            <a:r>
              <a:rPr lang="en-US"/>
              <a:t>Because we do not have supervision on the cam H, [] we </a:t>
            </a:r>
            <a:r>
              <a:rPr lang="en-US" err="1"/>
              <a:t>reproject</a:t>
            </a:r>
            <a:r>
              <a:rPr lang="en-US"/>
              <a:t> each object onto the image plane and constrain training with a bounding fitting loss []</a:t>
            </a:r>
          </a:p>
        </p:txBody>
      </p:sp>
      <p:sp>
        <p:nvSpPr>
          <p:cNvPr id="4" name="Slide Number Placeholder 3"/>
          <p:cNvSpPr>
            <a:spLocks noGrp="1"/>
          </p:cNvSpPr>
          <p:nvPr>
            <p:ph type="sldNum" sz="quarter" idx="5"/>
          </p:nvPr>
        </p:nvSpPr>
        <p:spPr/>
        <p:txBody>
          <a:bodyPr/>
          <a:lstStyle/>
          <a:p>
            <a:fld id="{2FF204EA-5852-124C-8728-3AB456EBE879}" type="slidenum">
              <a:rPr lang="en-US" smtClean="0"/>
              <a:t>8</a:t>
            </a:fld>
            <a:endParaRPr lang="en-US"/>
          </a:p>
        </p:txBody>
      </p:sp>
    </p:spTree>
    <p:extLst>
      <p:ext uri="{BB962C8B-B14F-4D97-AF65-F5344CB8AC3E}">
        <p14:creationId xmlns:p14="http://schemas.microsoft.com/office/powerpoint/2010/main" val="2143656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the subsequent layers we refine the object heights and camera height by further minimizing [] the mismatch between the reprojected </a:t>
            </a:r>
            <a:r>
              <a:rPr lang="en-US" err="1"/>
              <a:t>bboxes</a:t>
            </a:r>
            <a:r>
              <a:rPr lang="en-US"/>
              <a:t> and the detected ones. </a:t>
            </a:r>
            <a:r>
              <a:rPr lang="en-US" sz="1200" kern="1200">
                <a:solidFill>
                  <a:schemeClr val="tx1"/>
                </a:solidFill>
                <a:effectLst/>
                <a:latin typeface="+mn-lt"/>
                <a:ea typeface="+mn-ea"/>
                <a:cs typeface="+mn-cs"/>
              </a:rPr>
              <a:t>We also enforce categorical Gaussian priors on the estimated object heights. </a:t>
            </a:r>
            <a:endParaRPr lang="en-US"/>
          </a:p>
          <a:p>
            <a:endParaRPr lang="en-US"/>
          </a:p>
        </p:txBody>
      </p:sp>
      <p:sp>
        <p:nvSpPr>
          <p:cNvPr id="4" name="Slide Number Placeholder 3"/>
          <p:cNvSpPr>
            <a:spLocks noGrp="1"/>
          </p:cNvSpPr>
          <p:nvPr>
            <p:ph type="sldNum" sz="quarter" idx="5"/>
          </p:nvPr>
        </p:nvSpPr>
        <p:spPr/>
        <p:txBody>
          <a:bodyPr/>
          <a:lstStyle/>
          <a:p>
            <a:fld id="{2FF204EA-5852-124C-8728-3AB456EBE879}" type="slidenum">
              <a:rPr lang="en-US" smtClean="0"/>
              <a:t>9</a:t>
            </a:fld>
            <a:endParaRPr lang="en-US"/>
          </a:p>
        </p:txBody>
      </p:sp>
    </p:spTree>
    <p:extLst>
      <p:ext uri="{BB962C8B-B14F-4D97-AF65-F5344CB8AC3E}">
        <p14:creationId xmlns:p14="http://schemas.microsoft.com/office/powerpoint/2010/main" val="4101368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3456-012D-CE4B-917B-78274B6FAF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FAB627-E623-4046-A865-C8EC5ABBF0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D44656-3115-8D45-84EE-89C0A9D44866}"/>
              </a:ext>
            </a:extLst>
          </p:cNvPr>
          <p:cNvSpPr>
            <a:spLocks noGrp="1"/>
          </p:cNvSpPr>
          <p:nvPr>
            <p:ph type="dt" sz="half" idx="10"/>
          </p:nvPr>
        </p:nvSpPr>
        <p:spPr/>
        <p:txBody>
          <a:bodyPr/>
          <a:lstStyle/>
          <a:p>
            <a:fld id="{A026DA7F-8918-2A44-97E5-FE12DAB38592}" type="datetimeFigureOut">
              <a:rPr lang="en-US" smtClean="0"/>
              <a:t>8/26/20</a:t>
            </a:fld>
            <a:endParaRPr lang="en-US"/>
          </a:p>
        </p:txBody>
      </p:sp>
      <p:sp>
        <p:nvSpPr>
          <p:cNvPr id="5" name="Footer Placeholder 4">
            <a:extLst>
              <a:ext uri="{FF2B5EF4-FFF2-40B4-BE49-F238E27FC236}">
                <a16:creationId xmlns:a16="http://schemas.microsoft.com/office/drawing/2014/main" id="{B6F9B46E-47D9-9545-A082-9EADB65F5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83702E-9FAE-224A-9E1B-1BF7357AEC23}"/>
              </a:ext>
            </a:extLst>
          </p:cNvPr>
          <p:cNvSpPr>
            <a:spLocks noGrp="1"/>
          </p:cNvSpPr>
          <p:nvPr>
            <p:ph type="sldNum" sz="quarter" idx="12"/>
          </p:nvPr>
        </p:nvSpPr>
        <p:spPr/>
        <p:txBody>
          <a:bodyPr/>
          <a:lstStyle/>
          <a:p>
            <a:fld id="{3869F6B7-45B0-0548-A2A2-DC177A951B42}" type="slidenum">
              <a:rPr lang="en-US" smtClean="0"/>
              <a:t>‹#›</a:t>
            </a:fld>
            <a:endParaRPr lang="en-US"/>
          </a:p>
        </p:txBody>
      </p:sp>
    </p:spTree>
    <p:extLst>
      <p:ext uri="{BB962C8B-B14F-4D97-AF65-F5344CB8AC3E}">
        <p14:creationId xmlns:p14="http://schemas.microsoft.com/office/powerpoint/2010/main" val="1282252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A6C96-47AA-6A4F-B08C-CC36620867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F1320D-34E1-1E4A-8FC4-F9F5D4F163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2E0C65-3CB0-154D-8D23-E8F7012E7598}"/>
              </a:ext>
            </a:extLst>
          </p:cNvPr>
          <p:cNvSpPr>
            <a:spLocks noGrp="1"/>
          </p:cNvSpPr>
          <p:nvPr>
            <p:ph type="dt" sz="half" idx="10"/>
          </p:nvPr>
        </p:nvSpPr>
        <p:spPr/>
        <p:txBody>
          <a:bodyPr/>
          <a:lstStyle/>
          <a:p>
            <a:fld id="{A026DA7F-8918-2A44-97E5-FE12DAB38592}" type="datetimeFigureOut">
              <a:rPr lang="en-US" smtClean="0"/>
              <a:t>8/26/20</a:t>
            </a:fld>
            <a:endParaRPr lang="en-US"/>
          </a:p>
        </p:txBody>
      </p:sp>
      <p:sp>
        <p:nvSpPr>
          <p:cNvPr id="5" name="Footer Placeholder 4">
            <a:extLst>
              <a:ext uri="{FF2B5EF4-FFF2-40B4-BE49-F238E27FC236}">
                <a16:creationId xmlns:a16="http://schemas.microsoft.com/office/drawing/2014/main" id="{4A014D11-B7B9-7249-AB9C-3BB6A4FD32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C61232-BEDC-8A43-AB73-6E53C8CEFB03}"/>
              </a:ext>
            </a:extLst>
          </p:cNvPr>
          <p:cNvSpPr>
            <a:spLocks noGrp="1"/>
          </p:cNvSpPr>
          <p:nvPr>
            <p:ph type="sldNum" sz="quarter" idx="12"/>
          </p:nvPr>
        </p:nvSpPr>
        <p:spPr/>
        <p:txBody>
          <a:bodyPr/>
          <a:lstStyle/>
          <a:p>
            <a:fld id="{3869F6B7-45B0-0548-A2A2-DC177A951B42}" type="slidenum">
              <a:rPr lang="en-US" smtClean="0"/>
              <a:t>‹#›</a:t>
            </a:fld>
            <a:endParaRPr lang="en-US"/>
          </a:p>
        </p:txBody>
      </p:sp>
    </p:spTree>
    <p:extLst>
      <p:ext uri="{BB962C8B-B14F-4D97-AF65-F5344CB8AC3E}">
        <p14:creationId xmlns:p14="http://schemas.microsoft.com/office/powerpoint/2010/main" val="2596021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66991-B033-C647-8DBE-A8FB243689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C1A2C0-5F87-0047-8DDD-BE1611C662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843D45-E3D7-0A45-9CA1-AD23539DA0A6}"/>
              </a:ext>
            </a:extLst>
          </p:cNvPr>
          <p:cNvSpPr>
            <a:spLocks noGrp="1"/>
          </p:cNvSpPr>
          <p:nvPr>
            <p:ph type="dt" sz="half" idx="10"/>
          </p:nvPr>
        </p:nvSpPr>
        <p:spPr/>
        <p:txBody>
          <a:bodyPr/>
          <a:lstStyle/>
          <a:p>
            <a:fld id="{A026DA7F-8918-2A44-97E5-FE12DAB38592}" type="datetimeFigureOut">
              <a:rPr lang="en-US" smtClean="0"/>
              <a:t>8/26/20</a:t>
            </a:fld>
            <a:endParaRPr lang="en-US"/>
          </a:p>
        </p:txBody>
      </p:sp>
      <p:sp>
        <p:nvSpPr>
          <p:cNvPr id="5" name="Footer Placeholder 4">
            <a:extLst>
              <a:ext uri="{FF2B5EF4-FFF2-40B4-BE49-F238E27FC236}">
                <a16:creationId xmlns:a16="http://schemas.microsoft.com/office/drawing/2014/main" id="{0CBAA6BC-2247-9D4E-832F-29F2B93938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DED3D8-3016-054E-958A-B7952B811AF5}"/>
              </a:ext>
            </a:extLst>
          </p:cNvPr>
          <p:cNvSpPr>
            <a:spLocks noGrp="1"/>
          </p:cNvSpPr>
          <p:nvPr>
            <p:ph type="sldNum" sz="quarter" idx="12"/>
          </p:nvPr>
        </p:nvSpPr>
        <p:spPr/>
        <p:txBody>
          <a:bodyPr/>
          <a:lstStyle/>
          <a:p>
            <a:fld id="{3869F6B7-45B0-0548-A2A2-DC177A951B42}" type="slidenum">
              <a:rPr lang="en-US" smtClean="0"/>
              <a:t>‹#›</a:t>
            </a:fld>
            <a:endParaRPr lang="en-US"/>
          </a:p>
        </p:txBody>
      </p:sp>
    </p:spTree>
    <p:extLst>
      <p:ext uri="{BB962C8B-B14F-4D97-AF65-F5344CB8AC3E}">
        <p14:creationId xmlns:p14="http://schemas.microsoft.com/office/powerpoint/2010/main" val="473722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46D8-AB50-3741-9C9B-2E32F2F90CDF}"/>
              </a:ext>
            </a:extLst>
          </p:cNvPr>
          <p:cNvSpPr>
            <a:spLocks noGrp="1"/>
          </p:cNvSpPr>
          <p:nvPr>
            <p:ph type="title"/>
          </p:nvPr>
        </p:nvSpPr>
        <p:spPr>
          <a:xfrm>
            <a:off x="245477" y="365125"/>
            <a:ext cx="11108323" cy="1325563"/>
          </a:xfrm>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22A53CC-9E87-9F48-B54D-15B752D3FB89}"/>
              </a:ext>
            </a:extLst>
          </p:cNvPr>
          <p:cNvSpPr>
            <a:spLocks noGrp="1"/>
          </p:cNvSpPr>
          <p:nvPr>
            <p:ph idx="1"/>
          </p:nvPr>
        </p:nvSpPr>
        <p:spPr>
          <a:xfrm>
            <a:off x="838200" y="1307162"/>
            <a:ext cx="10515600" cy="4869801"/>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303A35-376D-3942-8B1D-47AC4BD6BCFB}"/>
              </a:ext>
            </a:extLst>
          </p:cNvPr>
          <p:cNvSpPr>
            <a:spLocks noGrp="1"/>
          </p:cNvSpPr>
          <p:nvPr>
            <p:ph type="dt" sz="half" idx="10"/>
          </p:nvPr>
        </p:nvSpPr>
        <p:spPr/>
        <p:txBody>
          <a:bodyPr/>
          <a:lstStyle/>
          <a:p>
            <a:fld id="{A026DA7F-8918-2A44-97E5-FE12DAB38592}" type="datetimeFigureOut">
              <a:rPr lang="en-US" smtClean="0"/>
              <a:t>8/26/20</a:t>
            </a:fld>
            <a:endParaRPr lang="en-US"/>
          </a:p>
        </p:txBody>
      </p:sp>
      <p:sp>
        <p:nvSpPr>
          <p:cNvPr id="5" name="Footer Placeholder 4">
            <a:extLst>
              <a:ext uri="{FF2B5EF4-FFF2-40B4-BE49-F238E27FC236}">
                <a16:creationId xmlns:a16="http://schemas.microsoft.com/office/drawing/2014/main" id="{40302E7D-61BE-0847-AA0F-338EA89AFD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C72E13-71F5-0A40-A56A-680FCC244CA1}"/>
              </a:ext>
            </a:extLst>
          </p:cNvPr>
          <p:cNvSpPr>
            <a:spLocks noGrp="1"/>
          </p:cNvSpPr>
          <p:nvPr>
            <p:ph type="sldNum" sz="quarter" idx="12"/>
          </p:nvPr>
        </p:nvSpPr>
        <p:spPr/>
        <p:txBody>
          <a:bodyPr/>
          <a:lstStyle/>
          <a:p>
            <a:fld id="{3869F6B7-45B0-0548-A2A2-DC177A951B42}" type="slidenum">
              <a:rPr lang="en-US" smtClean="0"/>
              <a:t>‹#›</a:t>
            </a:fld>
            <a:endParaRPr lang="en-US"/>
          </a:p>
        </p:txBody>
      </p:sp>
    </p:spTree>
    <p:extLst>
      <p:ext uri="{BB962C8B-B14F-4D97-AF65-F5344CB8AC3E}">
        <p14:creationId xmlns:p14="http://schemas.microsoft.com/office/powerpoint/2010/main" val="1697519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3B0E5-9E02-254F-90EC-0BC3A146FC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A6CC6A-0C6D-8C43-90D1-05A25041DE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FE2C63-C979-BE4B-B466-5DF31F45C9E5}"/>
              </a:ext>
            </a:extLst>
          </p:cNvPr>
          <p:cNvSpPr>
            <a:spLocks noGrp="1"/>
          </p:cNvSpPr>
          <p:nvPr>
            <p:ph type="dt" sz="half" idx="10"/>
          </p:nvPr>
        </p:nvSpPr>
        <p:spPr/>
        <p:txBody>
          <a:bodyPr/>
          <a:lstStyle/>
          <a:p>
            <a:fld id="{A026DA7F-8918-2A44-97E5-FE12DAB38592}" type="datetimeFigureOut">
              <a:rPr lang="en-US" smtClean="0"/>
              <a:t>8/26/20</a:t>
            </a:fld>
            <a:endParaRPr lang="en-US"/>
          </a:p>
        </p:txBody>
      </p:sp>
      <p:sp>
        <p:nvSpPr>
          <p:cNvPr id="5" name="Footer Placeholder 4">
            <a:extLst>
              <a:ext uri="{FF2B5EF4-FFF2-40B4-BE49-F238E27FC236}">
                <a16:creationId xmlns:a16="http://schemas.microsoft.com/office/drawing/2014/main" id="{9A9BECCE-8178-244D-A8F1-B47BB02936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B08E3-ACF4-E148-84DE-0507B87F729C}"/>
              </a:ext>
            </a:extLst>
          </p:cNvPr>
          <p:cNvSpPr>
            <a:spLocks noGrp="1"/>
          </p:cNvSpPr>
          <p:nvPr>
            <p:ph type="sldNum" sz="quarter" idx="12"/>
          </p:nvPr>
        </p:nvSpPr>
        <p:spPr/>
        <p:txBody>
          <a:bodyPr/>
          <a:lstStyle/>
          <a:p>
            <a:fld id="{3869F6B7-45B0-0548-A2A2-DC177A951B42}" type="slidenum">
              <a:rPr lang="en-US" smtClean="0"/>
              <a:t>‹#›</a:t>
            </a:fld>
            <a:endParaRPr lang="en-US"/>
          </a:p>
        </p:txBody>
      </p:sp>
    </p:spTree>
    <p:extLst>
      <p:ext uri="{BB962C8B-B14F-4D97-AF65-F5344CB8AC3E}">
        <p14:creationId xmlns:p14="http://schemas.microsoft.com/office/powerpoint/2010/main" val="2790678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B3E0-09BE-5943-A5A8-68EA4F6564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B98FA-8E79-F547-96B4-737EAE4191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BB1384-D207-4447-B89D-F33235737F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76B5AA-4100-0544-946A-56EB8A298E74}"/>
              </a:ext>
            </a:extLst>
          </p:cNvPr>
          <p:cNvSpPr>
            <a:spLocks noGrp="1"/>
          </p:cNvSpPr>
          <p:nvPr>
            <p:ph type="dt" sz="half" idx="10"/>
          </p:nvPr>
        </p:nvSpPr>
        <p:spPr/>
        <p:txBody>
          <a:bodyPr/>
          <a:lstStyle/>
          <a:p>
            <a:fld id="{A026DA7F-8918-2A44-97E5-FE12DAB38592}" type="datetimeFigureOut">
              <a:rPr lang="en-US" smtClean="0"/>
              <a:t>8/26/20</a:t>
            </a:fld>
            <a:endParaRPr lang="en-US"/>
          </a:p>
        </p:txBody>
      </p:sp>
      <p:sp>
        <p:nvSpPr>
          <p:cNvPr id="6" name="Footer Placeholder 5">
            <a:extLst>
              <a:ext uri="{FF2B5EF4-FFF2-40B4-BE49-F238E27FC236}">
                <a16:creationId xmlns:a16="http://schemas.microsoft.com/office/drawing/2014/main" id="{375320F5-DD3A-044C-B648-7C3299195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4EE52E-C4BB-3742-8B58-4A3C029DBDA6}"/>
              </a:ext>
            </a:extLst>
          </p:cNvPr>
          <p:cNvSpPr>
            <a:spLocks noGrp="1"/>
          </p:cNvSpPr>
          <p:nvPr>
            <p:ph type="sldNum" sz="quarter" idx="12"/>
          </p:nvPr>
        </p:nvSpPr>
        <p:spPr/>
        <p:txBody>
          <a:bodyPr/>
          <a:lstStyle/>
          <a:p>
            <a:fld id="{3869F6B7-45B0-0548-A2A2-DC177A951B42}" type="slidenum">
              <a:rPr lang="en-US" smtClean="0"/>
              <a:t>‹#›</a:t>
            </a:fld>
            <a:endParaRPr lang="en-US"/>
          </a:p>
        </p:txBody>
      </p:sp>
    </p:spTree>
    <p:extLst>
      <p:ext uri="{BB962C8B-B14F-4D97-AF65-F5344CB8AC3E}">
        <p14:creationId xmlns:p14="http://schemas.microsoft.com/office/powerpoint/2010/main" val="995854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A7B82-EA5C-9A4B-84E1-147EABE7D3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FA647C-4CCA-074D-B5C8-3F58849407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F0014B-EFE1-6E45-9B80-16C389296D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380CF6-CFDE-7447-93A3-03C1D86447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A44AC8-6E21-4944-B6FA-D505CDB6AA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359FFF-378D-3C4A-9BC9-910095085C3A}"/>
              </a:ext>
            </a:extLst>
          </p:cNvPr>
          <p:cNvSpPr>
            <a:spLocks noGrp="1"/>
          </p:cNvSpPr>
          <p:nvPr>
            <p:ph type="dt" sz="half" idx="10"/>
          </p:nvPr>
        </p:nvSpPr>
        <p:spPr/>
        <p:txBody>
          <a:bodyPr/>
          <a:lstStyle/>
          <a:p>
            <a:fld id="{A026DA7F-8918-2A44-97E5-FE12DAB38592}" type="datetimeFigureOut">
              <a:rPr lang="en-US" smtClean="0"/>
              <a:t>8/26/20</a:t>
            </a:fld>
            <a:endParaRPr lang="en-US"/>
          </a:p>
        </p:txBody>
      </p:sp>
      <p:sp>
        <p:nvSpPr>
          <p:cNvPr id="8" name="Footer Placeholder 7">
            <a:extLst>
              <a:ext uri="{FF2B5EF4-FFF2-40B4-BE49-F238E27FC236}">
                <a16:creationId xmlns:a16="http://schemas.microsoft.com/office/drawing/2014/main" id="{94F0CA3B-1BBD-1549-8925-71A0DECCA6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D7CA78-5A8B-9E43-97FD-553FFB192F73}"/>
              </a:ext>
            </a:extLst>
          </p:cNvPr>
          <p:cNvSpPr>
            <a:spLocks noGrp="1"/>
          </p:cNvSpPr>
          <p:nvPr>
            <p:ph type="sldNum" sz="quarter" idx="12"/>
          </p:nvPr>
        </p:nvSpPr>
        <p:spPr/>
        <p:txBody>
          <a:bodyPr/>
          <a:lstStyle/>
          <a:p>
            <a:fld id="{3869F6B7-45B0-0548-A2A2-DC177A951B42}" type="slidenum">
              <a:rPr lang="en-US" smtClean="0"/>
              <a:t>‹#›</a:t>
            </a:fld>
            <a:endParaRPr lang="en-US"/>
          </a:p>
        </p:txBody>
      </p:sp>
    </p:spTree>
    <p:extLst>
      <p:ext uri="{BB962C8B-B14F-4D97-AF65-F5344CB8AC3E}">
        <p14:creationId xmlns:p14="http://schemas.microsoft.com/office/powerpoint/2010/main" val="1337139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FF5F5-8C6D-DC4E-B8B2-3669AC3591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10F1A8-780E-654A-9126-388FB242E635}"/>
              </a:ext>
            </a:extLst>
          </p:cNvPr>
          <p:cNvSpPr>
            <a:spLocks noGrp="1"/>
          </p:cNvSpPr>
          <p:nvPr>
            <p:ph type="dt" sz="half" idx="10"/>
          </p:nvPr>
        </p:nvSpPr>
        <p:spPr/>
        <p:txBody>
          <a:bodyPr/>
          <a:lstStyle/>
          <a:p>
            <a:fld id="{A026DA7F-8918-2A44-97E5-FE12DAB38592}" type="datetimeFigureOut">
              <a:rPr lang="en-US" smtClean="0"/>
              <a:t>8/26/20</a:t>
            </a:fld>
            <a:endParaRPr lang="en-US"/>
          </a:p>
        </p:txBody>
      </p:sp>
      <p:sp>
        <p:nvSpPr>
          <p:cNvPr id="4" name="Footer Placeholder 3">
            <a:extLst>
              <a:ext uri="{FF2B5EF4-FFF2-40B4-BE49-F238E27FC236}">
                <a16:creationId xmlns:a16="http://schemas.microsoft.com/office/drawing/2014/main" id="{5E689C04-2072-2D4B-9A69-202822661F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FB290E-7E32-1245-A3CF-D8947A0690D3}"/>
              </a:ext>
            </a:extLst>
          </p:cNvPr>
          <p:cNvSpPr>
            <a:spLocks noGrp="1"/>
          </p:cNvSpPr>
          <p:nvPr>
            <p:ph type="sldNum" sz="quarter" idx="12"/>
          </p:nvPr>
        </p:nvSpPr>
        <p:spPr/>
        <p:txBody>
          <a:bodyPr/>
          <a:lstStyle/>
          <a:p>
            <a:fld id="{3869F6B7-45B0-0548-A2A2-DC177A951B42}" type="slidenum">
              <a:rPr lang="en-US" smtClean="0"/>
              <a:t>‹#›</a:t>
            </a:fld>
            <a:endParaRPr lang="en-US"/>
          </a:p>
        </p:txBody>
      </p:sp>
    </p:spTree>
    <p:extLst>
      <p:ext uri="{BB962C8B-B14F-4D97-AF65-F5344CB8AC3E}">
        <p14:creationId xmlns:p14="http://schemas.microsoft.com/office/powerpoint/2010/main" val="776107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2F3DE-CCAD-F842-844B-67FA0D1AEA00}"/>
              </a:ext>
            </a:extLst>
          </p:cNvPr>
          <p:cNvSpPr>
            <a:spLocks noGrp="1"/>
          </p:cNvSpPr>
          <p:nvPr>
            <p:ph type="dt" sz="half" idx="10"/>
          </p:nvPr>
        </p:nvSpPr>
        <p:spPr/>
        <p:txBody>
          <a:bodyPr/>
          <a:lstStyle/>
          <a:p>
            <a:fld id="{A026DA7F-8918-2A44-97E5-FE12DAB38592}" type="datetimeFigureOut">
              <a:rPr lang="en-US" smtClean="0"/>
              <a:t>8/26/20</a:t>
            </a:fld>
            <a:endParaRPr lang="en-US"/>
          </a:p>
        </p:txBody>
      </p:sp>
      <p:sp>
        <p:nvSpPr>
          <p:cNvPr id="3" name="Footer Placeholder 2">
            <a:extLst>
              <a:ext uri="{FF2B5EF4-FFF2-40B4-BE49-F238E27FC236}">
                <a16:creationId xmlns:a16="http://schemas.microsoft.com/office/drawing/2014/main" id="{654222DC-23AD-3042-B73D-5F1C60190E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D0AF55-5EF6-9640-BAC3-CD6FDD178D64}"/>
              </a:ext>
            </a:extLst>
          </p:cNvPr>
          <p:cNvSpPr>
            <a:spLocks noGrp="1"/>
          </p:cNvSpPr>
          <p:nvPr>
            <p:ph type="sldNum" sz="quarter" idx="12"/>
          </p:nvPr>
        </p:nvSpPr>
        <p:spPr/>
        <p:txBody>
          <a:bodyPr/>
          <a:lstStyle/>
          <a:p>
            <a:fld id="{3869F6B7-45B0-0548-A2A2-DC177A951B42}" type="slidenum">
              <a:rPr lang="en-US" smtClean="0"/>
              <a:t>‹#›</a:t>
            </a:fld>
            <a:endParaRPr lang="en-US"/>
          </a:p>
        </p:txBody>
      </p:sp>
    </p:spTree>
    <p:extLst>
      <p:ext uri="{BB962C8B-B14F-4D97-AF65-F5344CB8AC3E}">
        <p14:creationId xmlns:p14="http://schemas.microsoft.com/office/powerpoint/2010/main" val="133586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D228B-3E89-F94A-8818-337F655363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B7F4DC-DBCF-464E-A296-9B23EF81A6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1993FE-23A5-6C45-8B8E-1F44E66D11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796FE8-61D9-5E49-AE95-FC5594052D0F}"/>
              </a:ext>
            </a:extLst>
          </p:cNvPr>
          <p:cNvSpPr>
            <a:spLocks noGrp="1"/>
          </p:cNvSpPr>
          <p:nvPr>
            <p:ph type="dt" sz="half" idx="10"/>
          </p:nvPr>
        </p:nvSpPr>
        <p:spPr/>
        <p:txBody>
          <a:bodyPr/>
          <a:lstStyle/>
          <a:p>
            <a:fld id="{A026DA7F-8918-2A44-97E5-FE12DAB38592}" type="datetimeFigureOut">
              <a:rPr lang="en-US" smtClean="0"/>
              <a:t>8/26/20</a:t>
            </a:fld>
            <a:endParaRPr lang="en-US"/>
          </a:p>
        </p:txBody>
      </p:sp>
      <p:sp>
        <p:nvSpPr>
          <p:cNvPr id="6" name="Footer Placeholder 5">
            <a:extLst>
              <a:ext uri="{FF2B5EF4-FFF2-40B4-BE49-F238E27FC236}">
                <a16:creationId xmlns:a16="http://schemas.microsoft.com/office/drawing/2014/main" id="{139B5ED5-FA2E-FA4E-984B-92CD5F52E4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5BE8BB-BA9D-3348-9B28-70E593F916B1}"/>
              </a:ext>
            </a:extLst>
          </p:cNvPr>
          <p:cNvSpPr>
            <a:spLocks noGrp="1"/>
          </p:cNvSpPr>
          <p:nvPr>
            <p:ph type="sldNum" sz="quarter" idx="12"/>
          </p:nvPr>
        </p:nvSpPr>
        <p:spPr/>
        <p:txBody>
          <a:bodyPr/>
          <a:lstStyle/>
          <a:p>
            <a:fld id="{3869F6B7-45B0-0548-A2A2-DC177A951B42}" type="slidenum">
              <a:rPr lang="en-US" smtClean="0"/>
              <a:t>‹#›</a:t>
            </a:fld>
            <a:endParaRPr lang="en-US"/>
          </a:p>
        </p:txBody>
      </p:sp>
    </p:spTree>
    <p:extLst>
      <p:ext uri="{BB962C8B-B14F-4D97-AF65-F5344CB8AC3E}">
        <p14:creationId xmlns:p14="http://schemas.microsoft.com/office/powerpoint/2010/main" val="2743638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0F5E-4943-DC42-A906-AA406DCFEE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649FD9-B2D6-D84D-AD6A-B2E85BAAD8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FB256B-7E20-174C-AE7E-F79FB0B91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D997DE-A272-5248-8D7E-8E9A91E2A6F4}"/>
              </a:ext>
            </a:extLst>
          </p:cNvPr>
          <p:cNvSpPr>
            <a:spLocks noGrp="1"/>
          </p:cNvSpPr>
          <p:nvPr>
            <p:ph type="dt" sz="half" idx="10"/>
          </p:nvPr>
        </p:nvSpPr>
        <p:spPr/>
        <p:txBody>
          <a:bodyPr/>
          <a:lstStyle/>
          <a:p>
            <a:fld id="{A026DA7F-8918-2A44-97E5-FE12DAB38592}" type="datetimeFigureOut">
              <a:rPr lang="en-US" smtClean="0"/>
              <a:t>8/26/20</a:t>
            </a:fld>
            <a:endParaRPr lang="en-US"/>
          </a:p>
        </p:txBody>
      </p:sp>
      <p:sp>
        <p:nvSpPr>
          <p:cNvPr id="6" name="Footer Placeholder 5">
            <a:extLst>
              <a:ext uri="{FF2B5EF4-FFF2-40B4-BE49-F238E27FC236}">
                <a16:creationId xmlns:a16="http://schemas.microsoft.com/office/drawing/2014/main" id="{49577CD1-A0AD-EA4F-9798-B126760AFA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BA8F59-3964-DD4C-8C46-85ED12F3A4A1}"/>
              </a:ext>
            </a:extLst>
          </p:cNvPr>
          <p:cNvSpPr>
            <a:spLocks noGrp="1"/>
          </p:cNvSpPr>
          <p:nvPr>
            <p:ph type="sldNum" sz="quarter" idx="12"/>
          </p:nvPr>
        </p:nvSpPr>
        <p:spPr/>
        <p:txBody>
          <a:bodyPr/>
          <a:lstStyle/>
          <a:p>
            <a:fld id="{3869F6B7-45B0-0548-A2A2-DC177A951B42}" type="slidenum">
              <a:rPr lang="en-US" smtClean="0"/>
              <a:t>‹#›</a:t>
            </a:fld>
            <a:endParaRPr lang="en-US"/>
          </a:p>
        </p:txBody>
      </p:sp>
    </p:spTree>
    <p:extLst>
      <p:ext uri="{BB962C8B-B14F-4D97-AF65-F5344CB8AC3E}">
        <p14:creationId xmlns:p14="http://schemas.microsoft.com/office/powerpoint/2010/main" val="610078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DE7372-8E35-9E44-80C3-B1A2120F3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93B77F-EF1B-D647-B907-365D39D48A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AE7646-D03D-F944-90D7-A158046150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6DA7F-8918-2A44-97E5-FE12DAB38592}" type="datetimeFigureOut">
              <a:rPr lang="en-US" smtClean="0"/>
              <a:t>8/26/20</a:t>
            </a:fld>
            <a:endParaRPr lang="en-US"/>
          </a:p>
        </p:txBody>
      </p:sp>
      <p:sp>
        <p:nvSpPr>
          <p:cNvPr id="5" name="Footer Placeholder 4">
            <a:extLst>
              <a:ext uri="{FF2B5EF4-FFF2-40B4-BE49-F238E27FC236}">
                <a16:creationId xmlns:a16="http://schemas.microsoft.com/office/drawing/2014/main" id="{7EAE5A8C-AF5E-8647-AD13-C0C8CA8079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200445-B44D-2649-AD35-48D74E9BE1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69F6B7-45B0-0548-A2A2-DC177A951B42}" type="slidenum">
              <a:rPr lang="en-US" smtClean="0"/>
              <a:t>‹#›</a:t>
            </a:fld>
            <a:endParaRPr lang="en-US"/>
          </a:p>
        </p:txBody>
      </p:sp>
    </p:spTree>
    <p:extLst>
      <p:ext uri="{BB962C8B-B14F-4D97-AF65-F5344CB8AC3E}">
        <p14:creationId xmlns:p14="http://schemas.microsoft.com/office/powerpoint/2010/main" val="3770347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slideLayout" Target="../slideLayouts/slideLayout1.xml"/><Relationship Id="rId7" Type="http://schemas.openxmlformats.org/officeDocument/2006/relationships/image" Target="../media/image3.tiff"/><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audio" Target="../media/media10.m4a"/><Relationship Id="rId7" Type="http://schemas.openxmlformats.org/officeDocument/2006/relationships/image" Target="../media/image54.png"/><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image" Target="../media/image53.png"/><Relationship Id="rId5" Type="http://schemas.openxmlformats.org/officeDocument/2006/relationships/notesSlide" Target="../notesSlides/notesSlide10.xml"/><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5.png"/><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57.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audio" Target="../media/media12.m4a"/><Relationship Id="rId7" Type="http://schemas.openxmlformats.org/officeDocument/2006/relationships/image" Target="../media/image59.jpeg"/><Relationship Id="rId2" Type="http://schemas.microsoft.com/office/2007/relationships/media" Target="../media/media12.m4a"/><Relationship Id="rId1" Type="http://schemas.openxmlformats.org/officeDocument/2006/relationships/tags" Target="../tags/tag9.xml"/><Relationship Id="rId6" Type="http://schemas.openxmlformats.org/officeDocument/2006/relationships/image" Target="../media/image58.tiff"/><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0.jpeg"/><Relationship Id="rId5" Type="http://schemas.openxmlformats.org/officeDocument/2006/relationships/image" Target="../media/image63.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5.png"/><Relationship Id="rId5" Type="http://schemas.openxmlformats.org/officeDocument/2006/relationships/image" Target="../media/image6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audio" Target="../media/media16.m4a"/><Relationship Id="rId7" Type="http://schemas.openxmlformats.org/officeDocument/2006/relationships/image" Target="../media/image66.png"/><Relationship Id="rId12" Type="http://schemas.openxmlformats.org/officeDocument/2006/relationships/image" Target="../media/image5.png"/><Relationship Id="rId2" Type="http://schemas.microsoft.com/office/2007/relationships/media" Target="../media/media16.m4a"/><Relationship Id="rId1" Type="http://schemas.openxmlformats.org/officeDocument/2006/relationships/tags" Target="../tags/tag10.xml"/><Relationship Id="rId6" Type="http://schemas.openxmlformats.org/officeDocument/2006/relationships/image" Target="../media/image65.png"/><Relationship Id="rId11" Type="http://schemas.openxmlformats.org/officeDocument/2006/relationships/image" Target="../media/image61.png"/><Relationship Id="rId5" Type="http://schemas.openxmlformats.org/officeDocument/2006/relationships/notesSlide" Target="../notesSlides/notesSlide16.xml"/><Relationship Id="rId10" Type="http://schemas.openxmlformats.org/officeDocument/2006/relationships/image" Target="../media/image69.png"/><Relationship Id="rId4" Type="http://schemas.openxmlformats.org/officeDocument/2006/relationships/slideLayout" Target="../slideLayouts/slideLayout2.xml"/><Relationship Id="rId9" Type="http://schemas.openxmlformats.org/officeDocument/2006/relationships/image" Target="../media/image68.png"/></Relationships>
</file>

<file path=ppt/slides/_rels/slide17.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slideLayout" Target="../slideLayouts/slideLayout1.xml"/><Relationship Id="rId7" Type="http://schemas.openxmlformats.org/officeDocument/2006/relationships/image" Target="../media/image3.tiff"/><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7.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4.wdp"/><Relationship Id="rId18" Type="http://schemas.microsoft.com/office/2007/relationships/hdphoto" Target="../media/hdphoto8.wdp"/><Relationship Id="rId3" Type="http://schemas.openxmlformats.org/officeDocument/2006/relationships/audio" Target="../media/media2.m4a"/><Relationship Id="rId7" Type="http://schemas.openxmlformats.org/officeDocument/2006/relationships/image" Target="../media/image7.tiff"/><Relationship Id="rId12" Type="http://schemas.microsoft.com/office/2007/relationships/hdphoto" Target="../media/hdphoto3.wdp"/><Relationship Id="rId17" Type="http://schemas.microsoft.com/office/2007/relationships/hdphoto" Target="../media/hdphoto7.wdp"/><Relationship Id="rId2" Type="http://schemas.microsoft.com/office/2007/relationships/media" Target="../media/media2.m4a"/><Relationship Id="rId16" Type="http://schemas.openxmlformats.org/officeDocument/2006/relationships/image" Target="../media/image10.png"/><Relationship Id="rId1" Type="http://schemas.openxmlformats.org/officeDocument/2006/relationships/tags" Target="../tags/tag1.xml"/><Relationship Id="rId6" Type="http://schemas.openxmlformats.org/officeDocument/2006/relationships/image" Target="../media/image6.jpeg"/><Relationship Id="rId11" Type="http://schemas.microsoft.com/office/2007/relationships/hdphoto" Target="../media/hdphoto2.wdp"/><Relationship Id="rId5" Type="http://schemas.openxmlformats.org/officeDocument/2006/relationships/notesSlide" Target="../notesSlides/notesSlide2.xml"/><Relationship Id="rId15" Type="http://schemas.microsoft.com/office/2007/relationships/hdphoto" Target="../media/hdphoto6.wdp"/><Relationship Id="rId10" Type="http://schemas.openxmlformats.org/officeDocument/2006/relationships/image" Target="../media/image9.png"/><Relationship Id="rId19" Type="http://schemas.openxmlformats.org/officeDocument/2006/relationships/image" Target="../media/image5.png"/><Relationship Id="rId4" Type="http://schemas.openxmlformats.org/officeDocument/2006/relationships/slideLayout" Target="../slideLayouts/slideLayout2.xml"/><Relationship Id="rId9" Type="http://schemas.microsoft.com/office/2007/relationships/hdphoto" Target="../media/hdphoto1.wdp"/><Relationship Id="rId14" Type="http://schemas.microsoft.com/office/2007/relationships/hdphoto" Target="../media/hdphoto5.wdp"/></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audio" Target="../media/media3.m4a"/><Relationship Id="rId7" Type="http://schemas.openxmlformats.org/officeDocument/2006/relationships/image" Target="../media/image12.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11.png"/><Relationship Id="rId11" Type="http://schemas.openxmlformats.org/officeDocument/2006/relationships/image" Target="../media/image5.png"/><Relationship Id="rId5" Type="http://schemas.openxmlformats.org/officeDocument/2006/relationships/notesSlide" Target="../notesSlides/notesSlide3.xml"/><Relationship Id="rId10" Type="http://schemas.openxmlformats.org/officeDocument/2006/relationships/image" Target="../media/image15.png"/><Relationship Id="rId4" Type="http://schemas.openxmlformats.org/officeDocument/2006/relationships/slideLayout" Target="../slideLayouts/slideLayout2.xml"/><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4.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0.jpeg"/><Relationship Id="rId18" Type="http://schemas.openxmlformats.org/officeDocument/2006/relationships/image" Target="../media/image25.jpeg"/><Relationship Id="rId3" Type="http://schemas.openxmlformats.org/officeDocument/2006/relationships/slideLayout" Target="../slideLayouts/slideLayout2.xml"/><Relationship Id="rId7" Type="http://schemas.openxmlformats.org/officeDocument/2006/relationships/customXml" Target="../ink/ink2.xml"/><Relationship Id="rId12" Type="http://schemas.openxmlformats.org/officeDocument/2006/relationships/image" Target="../media/image22.png"/><Relationship Id="rId17" Type="http://schemas.openxmlformats.org/officeDocument/2006/relationships/image" Target="../media/image24.jpeg"/><Relationship Id="rId2" Type="http://schemas.openxmlformats.org/officeDocument/2006/relationships/audio" Target="../media/media5.m4a"/><Relationship Id="rId16" Type="http://schemas.openxmlformats.org/officeDocument/2006/relationships/image" Target="../media/image23.jpeg"/><Relationship Id="rId1" Type="http://schemas.microsoft.com/office/2007/relationships/media" Target="../media/media5.m4a"/><Relationship Id="rId6" Type="http://schemas.openxmlformats.org/officeDocument/2006/relationships/image" Target="../media/image20.png"/><Relationship Id="rId11" Type="http://schemas.openxmlformats.org/officeDocument/2006/relationships/customXml" Target="../ink/ink5.xml"/><Relationship Id="rId5" Type="http://schemas.openxmlformats.org/officeDocument/2006/relationships/customXml" Target="../ink/ink1.xml"/><Relationship Id="rId15" Type="http://schemas.openxmlformats.org/officeDocument/2006/relationships/image" Target="../media/image22.jpeg"/><Relationship Id="rId10" Type="http://schemas.openxmlformats.org/officeDocument/2006/relationships/customXml" Target="../ink/ink4.xml"/><Relationship Id="rId19" Type="http://schemas.openxmlformats.org/officeDocument/2006/relationships/image" Target="../media/image5.png"/><Relationship Id="rId4" Type="http://schemas.openxmlformats.org/officeDocument/2006/relationships/notesSlide" Target="../notesSlides/notesSlide5.xml"/><Relationship Id="rId9" Type="http://schemas.openxmlformats.org/officeDocument/2006/relationships/customXml" Target="../ink/ink3.xml"/><Relationship Id="rId1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emf"/><Relationship Id="rId18" Type="http://schemas.openxmlformats.org/officeDocument/2006/relationships/image" Target="../media/image37.tiff"/><Relationship Id="rId3" Type="http://schemas.openxmlformats.org/officeDocument/2006/relationships/audio" Target="../media/media6.m4a"/><Relationship Id="rId21" Type="http://schemas.openxmlformats.org/officeDocument/2006/relationships/image" Target="../media/image40.emf"/><Relationship Id="rId7" Type="http://schemas.openxmlformats.org/officeDocument/2006/relationships/image" Target="../media/image26.tiff"/><Relationship Id="rId12" Type="http://schemas.openxmlformats.org/officeDocument/2006/relationships/image" Target="../media/image31.emf"/><Relationship Id="rId17" Type="http://schemas.openxmlformats.org/officeDocument/2006/relationships/image" Target="../media/image36.emf"/><Relationship Id="rId25" Type="http://schemas.openxmlformats.org/officeDocument/2006/relationships/image" Target="../media/image5.png"/><Relationship Id="rId2" Type="http://schemas.microsoft.com/office/2007/relationships/media" Target="../media/media6.m4a"/><Relationship Id="rId16" Type="http://schemas.openxmlformats.org/officeDocument/2006/relationships/image" Target="../media/image35.emf"/><Relationship Id="rId20" Type="http://schemas.openxmlformats.org/officeDocument/2006/relationships/image" Target="../media/image39.png"/><Relationship Id="rId1" Type="http://schemas.openxmlformats.org/officeDocument/2006/relationships/tags" Target="../tags/tag3.xml"/><Relationship Id="rId6" Type="http://schemas.openxmlformats.org/officeDocument/2006/relationships/image" Target="../media/image7.tiff"/><Relationship Id="rId11" Type="http://schemas.openxmlformats.org/officeDocument/2006/relationships/image" Target="../media/image30.emf"/><Relationship Id="rId24" Type="http://schemas.openxmlformats.org/officeDocument/2006/relationships/image" Target="../media/image43.png"/><Relationship Id="rId5" Type="http://schemas.openxmlformats.org/officeDocument/2006/relationships/notesSlide" Target="../notesSlides/notesSlide6.xml"/><Relationship Id="rId15" Type="http://schemas.openxmlformats.org/officeDocument/2006/relationships/image" Target="../media/image34.tiff"/><Relationship Id="rId23" Type="http://schemas.openxmlformats.org/officeDocument/2006/relationships/image" Target="../media/image42.emf"/><Relationship Id="rId10" Type="http://schemas.openxmlformats.org/officeDocument/2006/relationships/image" Target="../media/image29.emf"/><Relationship Id="rId19" Type="http://schemas.openxmlformats.org/officeDocument/2006/relationships/image" Target="../media/image38.png"/><Relationship Id="rId4" Type="http://schemas.openxmlformats.org/officeDocument/2006/relationships/slideLayout" Target="../slideLayouts/slideLayout2.xml"/><Relationship Id="rId9" Type="http://schemas.openxmlformats.org/officeDocument/2006/relationships/image" Target="../media/image28.svg"/><Relationship Id="rId14" Type="http://schemas.openxmlformats.org/officeDocument/2006/relationships/image" Target="../media/image33.emf"/><Relationship Id="rId22" Type="http://schemas.openxmlformats.org/officeDocument/2006/relationships/image" Target="../media/image41.emf"/></Relationships>
</file>

<file path=ppt/slides/_rels/slide7.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audio" Target="../media/media7.m4a"/><Relationship Id="rId7" Type="http://schemas.openxmlformats.org/officeDocument/2006/relationships/image" Target="../media/image45.emf"/><Relationship Id="rId12" Type="http://schemas.openxmlformats.org/officeDocument/2006/relationships/image" Target="../media/image5.png"/><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44.emf"/><Relationship Id="rId11" Type="http://schemas.openxmlformats.org/officeDocument/2006/relationships/image" Target="../media/image48.emf"/><Relationship Id="rId5" Type="http://schemas.openxmlformats.org/officeDocument/2006/relationships/notesSlide" Target="../notesSlides/notesSlide7.xml"/><Relationship Id="rId10" Type="http://schemas.openxmlformats.org/officeDocument/2006/relationships/image" Target="../media/image6.jpeg"/><Relationship Id="rId4" Type="http://schemas.openxmlformats.org/officeDocument/2006/relationships/slideLayout" Target="../slideLayouts/slideLayout2.xml"/><Relationship Id="rId9" Type="http://schemas.openxmlformats.org/officeDocument/2006/relationships/image" Target="../media/image47.emf"/></Relationships>
</file>

<file path=ppt/slides/_rels/slide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audio" Target="../media/media8.m4a"/><Relationship Id="rId7" Type="http://schemas.openxmlformats.org/officeDocument/2006/relationships/image" Target="../media/image47.emf"/><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46.emf"/><Relationship Id="rId5" Type="http://schemas.openxmlformats.org/officeDocument/2006/relationships/notesSlide" Target="../notesSlides/notesSlide8.xml"/><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9.emf"/></Relationships>
</file>

<file path=ppt/slides/_rels/slide9.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1.emf"/><Relationship Id="rId3" Type="http://schemas.openxmlformats.org/officeDocument/2006/relationships/audio" Target="../media/media9.m4a"/><Relationship Id="rId7" Type="http://schemas.openxmlformats.org/officeDocument/2006/relationships/image" Target="../media/image44.emf"/><Relationship Id="rId12" Type="http://schemas.openxmlformats.org/officeDocument/2006/relationships/image" Target="../media/image48.emf"/><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49.emf"/><Relationship Id="rId11" Type="http://schemas.openxmlformats.org/officeDocument/2006/relationships/image" Target="../media/image47.emf"/><Relationship Id="rId5" Type="http://schemas.openxmlformats.org/officeDocument/2006/relationships/notesSlide" Target="../notesSlides/notesSlide9.xml"/><Relationship Id="rId15" Type="http://schemas.openxmlformats.org/officeDocument/2006/relationships/image" Target="../media/image5.png"/><Relationship Id="rId10" Type="http://schemas.openxmlformats.org/officeDocument/2006/relationships/image" Target="../media/image50.emf"/><Relationship Id="rId4" Type="http://schemas.openxmlformats.org/officeDocument/2006/relationships/slideLayout" Target="../slideLayouts/slideLayout2.xml"/><Relationship Id="rId9" Type="http://schemas.openxmlformats.org/officeDocument/2006/relationships/image" Target="../media/image46.emf"/><Relationship Id="rId14" Type="http://schemas.openxmlformats.org/officeDocument/2006/relationships/image" Target="../media/image5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B40F31-5E3C-204E-9D10-7EB3CD63062F}"/>
              </a:ext>
            </a:extLst>
          </p:cNvPr>
          <p:cNvSpPr txBox="1"/>
          <p:nvPr/>
        </p:nvSpPr>
        <p:spPr>
          <a:xfrm>
            <a:off x="0" y="2063416"/>
            <a:ext cx="12191999" cy="2154436"/>
          </a:xfrm>
          <a:prstGeom prst="rect">
            <a:avLst/>
          </a:prstGeom>
          <a:noFill/>
        </p:spPr>
        <p:txBody>
          <a:bodyPr wrap="square" rtlCol="0">
            <a:spAutoFit/>
          </a:bodyPr>
          <a:lstStyle/>
          <a:p>
            <a:pPr algn="ctr"/>
            <a:r>
              <a:rPr lang="en-US" sz="4800" b="1"/>
              <a:t>Single View Metrology in the Wild</a:t>
            </a:r>
          </a:p>
          <a:p>
            <a:pPr algn="ctr"/>
            <a:endParaRPr lang="en-US"/>
          </a:p>
          <a:p>
            <a:pPr algn="ctr"/>
            <a:r>
              <a:rPr lang="en-US"/>
              <a:t>Rui Zhu</a:t>
            </a:r>
            <a:r>
              <a:rPr lang="en-US" baseline="30000"/>
              <a:t>1</a:t>
            </a:r>
            <a:r>
              <a:rPr lang="en-US"/>
              <a:t>, </a:t>
            </a:r>
            <a:r>
              <a:rPr lang="en-US" err="1"/>
              <a:t>Xingyi</a:t>
            </a:r>
            <a:r>
              <a:rPr lang="en-US"/>
              <a:t> Yang</a:t>
            </a:r>
            <a:r>
              <a:rPr lang="en-US" baseline="30000"/>
              <a:t>1</a:t>
            </a:r>
            <a:r>
              <a:rPr lang="en-US"/>
              <a:t>, Yannick Hold-Geoffroy</a:t>
            </a:r>
            <a:r>
              <a:rPr lang="en-US" baseline="30000"/>
              <a:t>2</a:t>
            </a:r>
            <a:r>
              <a:rPr lang="en-US"/>
              <a:t>, Federico Perazzi</a:t>
            </a:r>
            <a:r>
              <a:rPr lang="en-US" baseline="30000"/>
              <a:t>2</a:t>
            </a:r>
            <a:r>
              <a:rPr lang="en-US"/>
              <a:t>, Jonathan Eisenmann</a:t>
            </a:r>
            <a:r>
              <a:rPr lang="en-US" baseline="30000"/>
              <a:t>2</a:t>
            </a:r>
            <a:r>
              <a:rPr lang="en-US"/>
              <a:t>, </a:t>
            </a:r>
          </a:p>
          <a:p>
            <a:pPr algn="ctr"/>
            <a:r>
              <a:rPr lang="en-US"/>
              <a:t>Kalyan Sunkavalli</a:t>
            </a:r>
            <a:r>
              <a:rPr lang="en-US" baseline="30000"/>
              <a:t>2</a:t>
            </a:r>
            <a:r>
              <a:rPr lang="en-US"/>
              <a:t>, Manmohan Chandraker</a:t>
            </a:r>
            <a:r>
              <a:rPr lang="en-US" baseline="30000"/>
              <a:t>1</a:t>
            </a:r>
          </a:p>
          <a:p>
            <a:pPr algn="ctr"/>
            <a:endParaRPr lang="en-US" baseline="30000"/>
          </a:p>
          <a:p>
            <a:pPr algn="ctr"/>
            <a:r>
              <a:rPr lang="en-US" sz="2000"/>
              <a:t>University of California San Diego</a:t>
            </a:r>
            <a:r>
              <a:rPr lang="en-US" sz="2000" baseline="30000"/>
              <a:t>1</a:t>
            </a:r>
            <a:r>
              <a:rPr lang="en-US" sz="2000"/>
              <a:t>, Adobe Research</a:t>
            </a:r>
            <a:r>
              <a:rPr lang="en-US" sz="2000" baseline="30000"/>
              <a:t>2</a:t>
            </a:r>
          </a:p>
        </p:txBody>
      </p:sp>
      <p:pic>
        <p:nvPicPr>
          <p:cNvPr id="5" name="Picture 4">
            <a:extLst>
              <a:ext uri="{FF2B5EF4-FFF2-40B4-BE49-F238E27FC236}">
                <a16:creationId xmlns:a16="http://schemas.microsoft.com/office/drawing/2014/main" id="{43B3F17A-DF54-F047-A49F-07CACE04049D}"/>
              </a:ext>
            </a:extLst>
          </p:cNvPr>
          <p:cNvPicPr>
            <a:picLocks noChangeAspect="1"/>
          </p:cNvPicPr>
          <p:nvPr/>
        </p:nvPicPr>
        <p:blipFill>
          <a:blip r:embed="rId5"/>
          <a:stretch>
            <a:fillRect/>
          </a:stretch>
        </p:blipFill>
        <p:spPr>
          <a:xfrm>
            <a:off x="8504637" y="5672889"/>
            <a:ext cx="3562166" cy="1064459"/>
          </a:xfrm>
          <a:prstGeom prst="rect">
            <a:avLst/>
          </a:prstGeom>
        </p:spPr>
      </p:pic>
      <p:pic>
        <p:nvPicPr>
          <p:cNvPr id="7" name="Picture 6">
            <a:extLst>
              <a:ext uri="{FF2B5EF4-FFF2-40B4-BE49-F238E27FC236}">
                <a16:creationId xmlns:a16="http://schemas.microsoft.com/office/drawing/2014/main" id="{5318C7DB-64AC-5148-A758-319511402AF0}"/>
              </a:ext>
            </a:extLst>
          </p:cNvPr>
          <p:cNvPicPr>
            <a:picLocks noChangeAspect="1"/>
          </p:cNvPicPr>
          <p:nvPr/>
        </p:nvPicPr>
        <p:blipFill>
          <a:blip r:embed="rId6"/>
          <a:stretch>
            <a:fillRect/>
          </a:stretch>
        </p:blipFill>
        <p:spPr>
          <a:xfrm>
            <a:off x="1" y="4703562"/>
            <a:ext cx="2154436" cy="2154436"/>
          </a:xfrm>
          <a:prstGeom prst="rect">
            <a:avLst/>
          </a:prstGeom>
        </p:spPr>
      </p:pic>
      <p:pic>
        <p:nvPicPr>
          <p:cNvPr id="8" name="Picture 7">
            <a:extLst>
              <a:ext uri="{FF2B5EF4-FFF2-40B4-BE49-F238E27FC236}">
                <a16:creationId xmlns:a16="http://schemas.microsoft.com/office/drawing/2014/main" id="{38BE0E78-C5F0-D945-BE63-DE9137B68C85}"/>
              </a:ext>
            </a:extLst>
          </p:cNvPr>
          <p:cNvPicPr>
            <a:picLocks noChangeAspect="1"/>
          </p:cNvPicPr>
          <p:nvPr/>
        </p:nvPicPr>
        <p:blipFill>
          <a:blip r:embed="rId7"/>
          <a:stretch>
            <a:fillRect/>
          </a:stretch>
        </p:blipFill>
        <p:spPr>
          <a:xfrm>
            <a:off x="4444272" y="5763415"/>
            <a:ext cx="3733465" cy="873790"/>
          </a:xfrm>
          <a:prstGeom prst="rect">
            <a:avLst/>
          </a:prstGeom>
        </p:spPr>
      </p:pic>
      <p:pic>
        <p:nvPicPr>
          <p:cNvPr id="6" name="Picture 5">
            <a:extLst>
              <a:ext uri="{FF2B5EF4-FFF2-40B4-BE49-F238E27FC236}">
                <a16:creationId xmlns:a16="http://schemas.microsoft.com/office/drawing/2014/main" id="{58361070-73E3-0A43-A534-E0E4443C8922}"/>
              </a:ext>
            </a:extLst>
          </p:cNvPr>
          <p:cNvPicPr>
            <a:picLocks noChangeAspect="1"/>
          </p:cNvPicPr>
          <p:nvPr/>
        </p:nvPicPr>
        <p:blipFill>
          <a:blip r:embed="rId8"/>
          <a:stretch>
            <a:fillRect/>
          </a:stretch>
        </p:blipFill>
        <p:spPr>
          <a:xfrm>
            <a:off x="3401144" y="5672889"/>
            <a:ext cx="977565" cy="977565"/>
          </a:xfrm>
          <a:prstGeom prst="rect">
            <a:avLst/>
          </a:prstGeom>
        </p:spPr>
      </p:pic>
      <p:pic>
        <p:nvPicPr>
          <p:cNvPr id="3" name="Audio 2">
            <a:hlinkClick r:id="" action="ppaction://media"/>
            <a:extLst>
              <a:ext uri="{FF2B5EF4-FFF2-40B4-BE49-F238E27FC236}">
                <a16:creationId xmlns:a16="http://schemas.microsoft.com/office/drawing/2014/main" id="{09DA12F6-B77A-47D5-98DC-E71D1F3FBAE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083400655"/>
      </p:ext>
    </p:extLst>
  </p:cSld>
  <p:clrMapOvr>
    <a:masterClrMapping/>
  </p:clrMapOvr>
  <mc:AlternateContent xmlns:mc="http://schemas.openxmlformats.org/markup-compatibility/2006" xmlns:p14="http://schemas.microsoft.com/office/powerpoint/2010/main">
    <mc:Choice Requires="p14">
      <p:transition spd="slow" p14:dur="2000" advTm="10724"/>
    </mc:Choice>
    <mc:Fallback xmlns="">
      <p:transition spd="slow" advTm="10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78C26-C4E4-EA44-A363-323A39AF5428}"/>
              </a:ext>
            </a:extLst>
          </p:cNvPr>
          <p:cNvSpPr>
            <a:spLocks noGrp="1"/>
          </p:cNvSpPr>
          <p:nvPr>
            <p:ph type="title"/>
          </p:nvPr>
        </p:nvSpPr>
        <p:spPr/>
        <p:txBody>
          <a:bodyPr/>
          <a:lstStyle/>
          <a:p>
            <a:r>
              <a:rPr lang="en-US" b="1"/>
              <a:t>Evaluation</a:t>
            </a:r>
          </a:p>
        </p:txBody>
      </p:sp>
      <p:sp>
        <p:nvSpPr>
          <p:cNvPr id="3" name="Content Placeholder 2">
            <a:extLst>
              <a:ext uri="{FF2B5EF4-FFF2-40B4-BE49-F238E27FC236}">
                <a16:creationId xmlns:a16="http://schemas.microsoft.com/office/drawing/2014/main" id="{7CF59935-CC4B-5E49-B9D9-2BFDFA84E6F7}"/>
              </a:ext>
            </a:extLst>
          </p:cNvPr>
          <p:cNvSpPr>
            <a:spLocks noGrp="1"/>
          </p:cNvSpPr>
          <p:nvPr>
            <p:ph idx="1"/>
          </p:nvPr>
        </p:nvSpPr>
        <p:spPr>
          <a:xfrm>
            <a:off x="330926" y="1307162"/>
            <a:ext cx="6245681" cy="4869801"/>
          </a:xfrm>
        </p:spPr>
        <p:txBody>
          <a:bodyPr/>
          <a:lstStyle/>
          <a:p>
            <a:r>
              <a:rPr lang="en-US"/>
              <a:t>Training data: </a:t>
            </a:r>
            <a:r>
              <a:rPr lang="en-US" i="1"/>
              <a:t>COCO-Scale</a:t>
            </a:r>
          </a:p>
        </p:txBody>
      </p:sp>
      <p:pic>
        <p:nvPicPr>
          <p:cNvPr id="5" name="Picture 4" descr="A picture containing indoor, items, photo, colorful&#10;&#10;Description automatically generated">
            <a:extLst>
              <a:ext uri="{FF2B5EF4-FFF2-40B4-BE49-F238E27FC236}">
                <a16:creationId xmlns:a16="http://schemas.microsoft.com/office/drawing/2014/main" id="{939DC285-3567-4C43-A1E0-1622D9C6B6D3}"/>
              </a:ext>
            </a:extLst>
          </p:cNvPr>
          <p:cNvPicPr>
            <a:picLocks noChangeAspect="1"/>
          </p:cNvPicPr>
          <p:nvPr/>
        </p:nvPicPr>
        <p:blipFill>
          <a:blip r:embed="rId6"/>
          <a:stretch>
            <a:fillRect/>
          </a:stretch>
        </p:blipFill>
        <p:spPr>
          <a:xfrm>
            <a:off x="475601" y="1804576"/>
            <a:ext cx="6331131" cy="4477264"/>
          </a:xfrm>
          <a:prstGeom prst="rect">
            <a:avLst/>
          </a:prstGeom>
        </p:spPr>
      </p:pic>
      <p:sp>
        <p:nvSpPr>
          <p:cNvPr id="6" name="TextBox 5">
            <a:extLst>
              <a:ext uri="{FF2B5EF4-FFF2-40B4-BE49-F238E27FC236}">
                <a16:creationId xmlns:a16="http://schemas.microsoft.com/office/drawing/2014/main" id="{638D8F04-0C2D-B444-8A2F-68D6703C2E56}"/>
              </a:ext>
            </a:extLst>
          </p:cNvPr>
          <p:cNvSpPr txBox="1"/>
          <p:nvPr/>
        </p:nvSpPr>
        <p:spPr>
          <a:xfrm>
            <a:off x="1253060" y="6281840"/>
            <a:ext cx="5032853" cy="369332"/>
          </a:xfrm>
          <a:prstGeom prst="rect">
            <a:avLst/>
          </a:prstGeom>
          <a:noFill/>
        </p:spPr>
        <p:txBody>
          <a:bodyPr wrap="none" rtlCol="0">
            <a:spAutoFit/>
          </a:bodyPr>
          <a:lstStyle/>
          <a:p>
            <a:pPr algn="ctr"/>
            <a:r>
              <a:rPr lang="en-US" b="1"/>
              <a:t>Pruning from original COCO dataset (</a:t>
            </a:r>
            <a:r>
              <a:rPr lang="en-US" b="1">
                <a:solidFill>
                  <a:srgbClr val="92D050"/>
                </a:solidFill>
              </a:rPr>
              <a:t>green</a:t>
            </a:r>
            <a:r>
              <a:rPr lang="en-US" b="1"/>
              <a:t> is valid)</a:t>
            </a:r>
          </a:p>
        </p:txBody>
      </p:sp>
      <p:sp>
        <p:nvSpPr>
          <p:cNvPr id="19" name="Rounded Rectangle 18">
            <a:extLst>
              <a:ext uri="{FF2B5EF4-FFF2-40B4-BE49-F238E27FC236}">
                <a16:creationId xmlns:a16="http://schemas.microsoft.com/office/drawing/2014/main" id="{2516A156-7FE9-5E4A-95A2-9ED27F7376BF}"/>
              </a:ext>
            </a:extLst>
          </p:cNvPr>
          <p:cNvSpPr/>
          <p:nvPr/>
        </p:nvSpPr>
        <p:spPr>
          <a:xfrm>
            <a:off x="7063372" y="6226625"/>
            <a:ext cx="4106260" cy="351075"/>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Sample images from COCO-Scale</a:t>
            </a:r>
          </a:p>
        </p:txBody>
      </p:sp>
      <p:pic>
        <p:nvPicPr>
          <p:cNvPr id="21" name="Picture 20">
            <a:extLst>
              <a:ext uri="{FF2B5EF4-FFF2-40B4-BE49-F238E27FC236}">
                <a16:creationId xmlns:a16="http://schemas.microsoft.com/office/drawing/2014/main" id="{85162D9B-FB6C-204E-B677-2121779D76F3}"/>
              </a:ext>
            </a:extLst>
          </p:cNvPr>
          <p:cNvPicPr>
            <a:picLocks noChangeAspect="1"/>
          </p:cNvPicPr>
          <p:nvPr/>
        </p:nvPicPr>
        <p:blipFill rotWithShape="1">
          <a:blip r:embed="rId7"/>
          <a:srcRect r="34417"/>
          <a:stretch/>
        </p:blipFill>
        <p:spPr>
          <a:xfrm>
            <a:off x="7063372" y="1748185"/>
            <a:ext cx="4106260" cy="4428778"/>
          </a:xfrm>
          <a:prstGeom prst="rect">
            <a:avLst/>
          </a:prstGeom>
        </p:spPr>
      </p:pic>
      <p:sp>
        <p:nvSpPr>
          <p:cNvPr id="22" name="Rectangle 21">
            <a:extLst>
              <a:ext uri="{FF2B5EF4-FFF2-40B4-BE49-F238E27FC236}">
                <a16:creationId xmlns:a16="http://schemas.microsoft.com/office/drawing/2014/main" id="{6E4E16C0-47BB-1247-824C-7C32E2A00795}"/>
              </a:ext>
            </a:extLst>
          </p:cNvPr>
          <p:cNvSpPr/>
          <p:nvPr/>
        </p:nvSpPr>
        <p:spPr>
          <a:xfrm>
            <a:off x="7184858" y="5149819"/>
            <a:ext cx="115190" cy="269007"/>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AF1BF5-A900-934A-BA98-B599168DDB82}"/>
              </a:ext>
            </a:extLst>
          </p:cNvPr>
          <p:cNvSpPr/>
          <p:nvPr/>
        </p:nvSpPr>
        <p:spPr>
          <a:xfrm>
            <a:off x="8151395" y="5085651"/>
            <a:ext cx="167326" cy="337186"/>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8579939-62BE-004E-8182-4DD880BFAE82}"/>
              </a:ext>
            </a:extLst>
          </p:cNvPr>
          <p:cNvSpPr/>
          <p:nvPr/>
        </p:nvSpPr>
        <p:spPr>
          <a:xfrm>
            <a:off x="8744953" y="5310240"/>
            <a:ext cx="187378" cy="457501"/>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D1EF97E-2DC8-0145-AB18-1E98666D2459}"/>
              </a:ext>
            </a:extLst>
          </p:cNvPr>
          <p:cNvPicPr>
            <a:picLocks noChangeAspect="1"/>
          </p:cNvPicPr>
          <p:nvPr/>
        </p:nvPicPr>
        <p:blipFill>
          <a:blip r:embed="rId8"/>
          <a:stretch>
            <a:fillRect/>
          </a:stretch>
        </p:blipFill>
        <p:spPr>
          <a:xfrm>
            <a:off x="9240757" y="1838864"/>
            <a:ext cx="1909447" cy="1355903"/>
          </a:xfrm>
          <a:prstGeom prst="rect">
            <a:avLst/>
          </a:prstGeom>
        </p:spPr>
      </p:pic>
      <p:sp>
        <p:nvSpPr>
          <p:cNvPr id="26" name="Rectangle 25">
            <a:extLst>
              <a:ext uri="{FF2B5EF4-FFF2-40B4-BE49-F238E27FC236}">
                <a16:creationId xmlns:a16="http://schemas.microsoft.com/office/drawing/2014/main" id="{B78B9392-5762-9347-AF9A-E997B6D6BDC0}"/>
              </a:ext>
            </a:extLst>
          </p:cNvPr>
          <p:cNvSpPr/>
          <p:nvPr/>
        </p:nvSpPr>
        <p:spPr>
          <a:xfrm>
            <a:off x="8336125" y="2133169"/>
            <a:ext cx="301622" cy="959400"/>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F51E249-AEAF-C941-A7D3-8A0CBDB2448A}"/>
              </a:ext>
            </a:extLst>
          </p:cNvPr>
          <p:cNvSpPr/>
          <p:nvPr/>
        </p:nvSpPr>
        <p:spPr>
          <a:xfrm>
            <a:off x="8239960" y="2594683"/>
            <a:ext cx="219508" cy="547548"/>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ACD5071-AE0A-544B-A01D-0333545F5D42}"/>
              </a:ext>
            </a:extLst>
          </p:cNvPr>
          <p:cNvSpPr/>
          <p:nvPr/>
        </p:nvSpPr>
        <p:spPr>
          <a:xfrm>
            <a:off x="10495349" y="2818795"/>
            <a:ext cx="82802" cy="225131"/>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8EFDABD-B857-EA4E-BF0B-C8DBD084CD9F}"/>
              </a:ext>
            </a:extLst>
          </p:cNvPr>
          <p:cNvSpPr/>
          <p:nvPr/>
        </p:nvSpPr>
        <p:spPr>
          <a:xfrm>
            <a:off x="10578151" y="2818795"/>
            <a:ext cx="58702" cy="193381"/>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81F2F16-1C1E-8F46-8A39-F2A0255198E4}"/>
              </a:ext>
            </a:extLst>
          </p:cNvPr>
          <p:cNvSpPr/>
          <p:nvPr/>
        </p:nvSpPr>
        <p:spPr>
          <a:xfrm>
            <a:off x="10206556" y="2818794"/>
            <a:ext cx="190619" cy="126707"/>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0DDE8E4-9A1B-CE41-BD89-5686C1C1152F}"/>
              </a:ext>
            </a:extLst>
          </p:cNvPr>
          <p:cNvSpPr/>
          <p:nvPr/>
        </p:nvSpPr>
        <p:spPr>
          <a:xfrm>
            <a:off x="9753490" y="2788778"/>
            <a:ext cx="221411" cy="118623"/>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E07C254-ADEE-2F46-9F31-543EC5509994}"/>
              </a:ext>
            </a:extLst>
          </p:cNvPr>
          <p:cNvSpPr/>
          <p:nvPr/>
        </p:nvSpPr>
        <p:spPr>
          <a:xfrm>
            <a:off x="10236090" y="3478599"/>
            <a:ext cx="176961" cy="349552"/>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3654858-95AD-1547-A2EE-3B4AAB78557B}"/>
              </a:ext>
            </a:extLst>
          </p:cNvPr>
          <p:cNvSpPr/>
          <p:nvPr/>
        </p:nvSpPr>
        <p:spPr>
          <a:xfrm>
            <a:off x="9362965" y="3872298"/>
            <a:ext cx="351586" cy="682927"/>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C3FC8E4-9FC1-E24D-A048-256C5947F80D}"/>
              </a:ext>
            </a:extLst>
          </p:cNvPr>
          <p:cNvSpPr/>
          <p:nvPr/>
        </p:nvSpPr>
        <p:spPr>
          <a:xfrm>
            <a:off x="9648716" y="5053398"/>
            <a:ext cx="587374" cy="984553"/>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135717D-E656-E648-8E97-CC042D379264}"/>
              </a:ext>
            </a:extLst>
          </p:cNvPr>
          <p:cNvSpPr/>
          <p:nvPr/>
        </p:nvSpPr>
        <p:spPr>
          <a:xfrm>
            <a:off x="10008178" y="5149820"/>
            <a:ext cx="538223" cy="888132"/>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DE0FBB6-B402-2440-8304-D0673CBF1190}"/>
              </a:ext>
            </a:extLst>
          </p:cNvPr>
          <p:cNvSpPr/>
          <p:nvPr/>
        </p:nvSpPr>
        <p:spPr>
          <a:xfrm>
            <a:off x="10344800" y="5186070"/>
            <a:ext cx="538223" cy="851881"/>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BCD3694-1DED-4D49-BD40-9D9A2614D654}"/>
              </a:ext>
            </a:extLst>
          </p:cNvPr>
          <p:cNvSpPr/>
          <p:nvPr/>
        </p:nvSpPr>
        <p:spPr>
          <a:xfrm>
            <a:off x="10689713" y="5028358"/>
            <a:ext cx="399613" cy="879418"/>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C8DB2D6-ADC1-0D49-A8EE-44935DC7803F}"/>
              </a:ext>
            </a:extLst>
          </p:cNvPr>
          <p:cNvSpPr/>
          <p:nvPr/>
        </p:nvSpPr>
        <p:spPr>
          <a:xfrm>
            <a:off x="10709493" y="4966337"/>
            <a:ext cx="191397" cy="385814"/>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baseball player swinging a bat at a baseball game&#10;&#10;Description automatically generated">
            <a:extLst>
              <a:ext uri="{FF2B5EF4-FFF2-40B4-BE49-F238E27FC236}">
                <a16:creationId xmlns:a16="http://schemas.microsoft.com/office/drawing/2014/main" id="{3B574F75-F036-164F-8965-185886A34693}"/>
              </a:ext>
            </a:extLst>
          </p:cNvPr>
          <p:cNvPicPr>
            <a:picLocks noChangeAspect="1"/>
          </p:cNvPicPr>
          <p:nvPr/>
        </p:nvPicPr>
        <p:blipFill rotWithShape="1">
          <a:blip r:embed="rId9"/>
          <a:srcRect b="-4947"/>
          <a:stretch/>
        </p:blipFill>
        <p:spPr>
          <a:xfrm>
            <a:off x="7073382" y="3416885"/>
            <a:ext cx="1933605" cy="1361224"/>
          </a:xfrm>
          <a:prstGeom prst="rect">
            <a:avLst/>
          </a:prstGeom>
          <a:solidFill>
            <a:schemeClr val="bg1"/>
          </a:solidFill>
        </p:spPr>
      </p:pic>
      <p:sp>
        <p:nvSpPr>
          <p:cNvPr id="40" name="Rectangle 39">
            <a:extLst>
              <a:ext uri="{FF2B5EF4-FFF2-40B4-BE49-F238E27FC236}">
                <a16:creationId xmlns:a16="http://schemas.microsoft.com/office/drawing/2014/main" id="{0F3B5588-46A0-164E-B542-9255EE187B4F}"/>
              </a:ext>
            </a:extLst>
          </p:cNvPr>
          <p:cNvSpPr/>
          <p:nvPr/>
        </p:nvSpPr>
        <p:spPr>
          <a:xfrm>
            <a:off x="8857406" y="3907491"/>
            <a:ext cx="149581" cy="304836"/>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C71FB39-D10F-9241-BD4A-323481F3BC05}"/>
              </a:ext>
            </a:extLst>
          </p:cNvPr>
          <p:cNvSpPr/>
          <p:nvPr/>
        </p:nvSpPr>
        <p:spPr>
          <a:xfrm>
            <a:off x="8384677" y="3792660"/>
            <a:ext cx="301174" cy="540315"/>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EE41CE0-A261-5E41-9286-90C36478EE7F}"/>
              </a:ext>
            </a:extLst>
          </p:cNvPr>
          <p:cNvSpPr/>
          <p:nvPr/>
        </p:nvSpPr>
        <p:spPr>
          <a:xfrm>
            <a:off x="8069891" y="3827340"/>
            <a:ext cx="457210" cy="223062"/>
          </a:xfrm>
          <a:prstGeom prst="rect">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80019507-AEAD-4698-AE53-E388A313B001}"/>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795125" y="6461125"/>
            <a:ext cx="244475" cy="244475"/>
          </a:xfrm>
          <a:prstGeom prst="rect">
            <a:avLst/>
          </a:prstGeom>
        </p:spPr>
      </p:pic>
    </p:spTree>
    <p:custDataLst>
      <p:tags r:id="rId1"/>
    </p:custDataLst>
    <p:extLst>
      <p:ext uri="{BB962C8B-B14F-4D97-AF65-F5344CB8AC3E}">
        <p14:creationId xmlns:p14="http://schemas.microsoft.com/office/powerpoint/2010/main" val="2504734405"/>
      </p:ext>
    </p:extLst>
  </p:cSld>
  <p:clrMapOvr>
    <a:masterClrMapping/>
  </p:clrMapOvr>
  <mc:AlternateContent xmlns:mc="http://schemas.openxmlformats.org/markup-compatibility/2006" xmlns:p14="http://schemas.microsoft.com/office/powerpoint/2010/main">
    <mc:Choice Requires="p14">
      <p:transition spd="slow" p14:dur="2000" advTm="17747"/>
    </mc:Choice>
    <mc:Fallback xmlns="">
      <p:transition spd="slow" advTm="17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7"/>
                </p:tgtEl>
              </p:cMediaNode>
            </p:audio>
          </p:childTnLst>
        </p:cTn>
      </p:par>
    </p:tnLst>
    <p:bldLst>
      <p:bldP spid="19" grpId="0"/>
      <p:bldP spid="22" grpId="0" animBg="1"/>
      <p:bldP spid="23" grpId="0" animBg="1"/>
      <p:bldP spid="24"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40" grpId="0" animBg="1"/>
      <p:bldP spid="41" grpId="0"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EBDD-1BF4-6E45-AB13-4A2751238874}"/>
              </a:ext>
            </a:extLst>
          </p:cNvPr>
          <p:cNvSpPr>
            <a:spLocks noGrp="1"/>
          </p:cNvSpPr>
          <p:nvPr>
            <p:ph type="title"/>
          </p:nvPr>
        </p:nvSpPr>
        <p:spPr/>
        <p:txBody>
          <a:bodyPr>
            <a:normAutofit/>
          </a:bodyPr>
          <a:lstStyle/>
          <a:p>
            <a:r>
              <a:rPr lang="en-US" b="1"/>
              <a:t>Evaluation:</a:t>
            </a:r>
            <a:r>
              <a:rPr lang="en-US"/>
              <a:t> on </a:t>
            </a:r>
            <a:r>
              <a:rPr lang="en-US" i="1"/>
              <a:t>COCO-Scale</a:t>
            </a:r>
          </a:p>
        </p:txBody>
      </p:sp>
      <p:pic>
        <p:nvPicPr>
          <p:cNvPr id="5" name="Picture 4">
            <a:extLst>
              <a:ext uri="{FF2B5EF4-FFF2-40B4-BE49-F238E27FC236}">
                <a16:creationId xmlns:a16="http://schemas.microsoft.com/office/drawing/2014/main" id="{FF68CC46-BD4F-D742-97CA-DA570027BE7C}"/>
              </a:ext>
            </a:extLst>
          </p:cNvPr>
          <p:cNvPicPr>
            <a:picLocks noChangeAspect="1"/>
          </p:cNvPicPr>
          <p:nvPr/>
        </p:nvPicPr>
        <p:blipFill rotWithShape="1">
          <a:blip r:embed="rId6"/>
          <a:srcRect t="20942"/>
          <a:stretch/>
        </p:blipFill>
        <p:spPr>
          <a:xfrm>
            <a:off x="5894486" y="496957"/>
            <a:ext cx="5543178" cy="5595180"/>
          </a:xfrm>
          <a:prstGeom prst="rect">
            <a:avLst/>
          </a:prstGeom>
        </p:spPr>
      </p:pic>
      <p:sp>
        <p:nvSpPr>
          <p:cNvPr id="86" name="Rounded Rectangle 85">
            <a:extLst>
              <a:ext uri="{FF2B5EF4-FFF2-40B4-BE49-F238E27FC236}">
                <a16:creationId xmlns:a16="http://schemas.microsoft.com/office/drawing/2014/main" id="{21FB5282-3182-B242-BC68-78D1BE23E159}"/>
              </a:ext>
            </a:extLst>
          </p:cNvPr>
          <p:cNvSpPr/>
          <p:nvPr/>
        </p:nvSpPr>
        <p:spPr>
          <a:xfrm>
            <a:off x="5950226" y="6141799"/>
            <a:ext cx="1702904" cy="351075"/>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PGM</a:t>
            </a:r>
            <a:r>
              <a:rPr lang="en-US" b="1" baseline="30000">
                <a:solidFill>
                  <a:schemeClr val="tx1"/>
                </a:solidFill>
              </a:rPr>
              <a:t>*</a:t>
            </a:r>
          </a:p>
        </p:txBody>
      </p:sp>
      <p:sp>
        <p:nvSpPr>
          <p:cNvPr id="87" name="Rounded Rectangle 86">
            <a:extLst>
              <a:ext uri="{FF2B5EF4-FFF2-40B4-BE49-F238E27FC236}">
                <a16:creationId xmlns:a16="http://schemas.microsoft.com/office/drawing/2014/main" id="{ECE6F98B-AE65-8345-ABE8-B231BDAF536E}"/>
              </a:ext>
            </a:extLst>
          </p:cNvPr>
          <p:cNvSpPr/>
          <p:nvPr/>
        </p:nvSpPr>
        <p:spPr>
          <a:xfrm>
            <a:off x="7858538" y="6141799"/>
            <a:ext cx="1702904" cy="464410"/>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Ours w/o refinements</a:t>
            </a:r>
            <a:endParaRPr lang="en-US" b="1" baseline="30000">
              <a:solidFill>
                <a:schemeClr val="tx1"/>
              </a:solidFill>
            </a:endParaRPr>
          </a:p>
        </p:txBody>
      </p:sp>
      <p:sp>
        <p:nvSpPr>
          <p:cNvPr id="88" name="Rounded Rectangle 87">
            <a:extLst>
              <a:ext uri="{FF2B5EF4-FFF2-40B4-BE49-F238E27FC236}">
                <a16:creationId xmlns:a16="http://schemas.microsoft.com/office/drawing/2014/main" id="{FDDF8D5A-7188-4F4E-ABC2-C4F7697A5265}"/>
              </a:ext>
            </a:extLst>
          </p:cNvPr>
          <p:cNvSpPr/>
          <p:nvPr/>
        </p:nvSpPr>
        <p:spPr>
          <a:xfrm>
            <a:off x="9674087" y="6141799"/>
            <a:ext cx="1702904" cy="464410"/>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Ours w/ refinements</a:t>
            </a:r>
            <a:endParaRPr lang="en-US" b="1" baseline="30000">
              <a:solidFill>
                <a:schemeClr val="tx1"/>
              </a:solidFill>
            </a:endParaRPr>
          </a:p>
        </p:txBody>
      </p:sp>
      <p:sp>
        <p:nvSpPr>
          <p:cNvPr id="33" name="Rectangle 32">
            <a:extLst>
              <a:ext uri="{FF2B5EF4-FFF2-40B4-BE49-F238E27FC236}">
                <a16:creationId xmlns:a16="http://schemas.microsoft.com/office/drawing/2014/main" id="{27868551-F142-AB49-A885-5935EAAC9B1F}"/>
              </a:ext>
            </a:extLst>
          </p:cNvPr>
          <p:cNvSpPr/>
          <p:nvPr/>
        </p:nvSpPr>
        <p:spPr>
          <a:xfrm>
            <a:off x="3489131" y="6435105"/>
            <a:ext cx="4163999" cy="307777"/>
          </a:xfrm>
          <a:prstGeom prst="rect">
            <a:avLst/>
          </a:prstGeom>
        </p:spPr>
        <p:txBody>
          <a:bodyPr wrap="square">
            <a:spAutoFit/>
          </a:bodyPr>
          <a:lstStyle/>
          <a:p>
            <a:pPr algn="r"/>
            <a:r>
              <a:rPr lang="en-US" sz="1400">
                <a:solidFill>
                  <a:schemeClr val="bg1">
                    <a:lumMod val="65000"/>
                  </a:schemeClr>
                </a:solidFill>
              </a:rPr>
              <a:t>* </a:t>
            </a:r>
            <a:r>
              <a:rPr lang="en-US" sz="1400" err="1">
                <a:solidFill>
                  <a:schemeClr val="bg1">
                    <a:lumMod val="65000"/>
                  </a:schemeClr>
                </a:solidFill>
              </a:rPr>
              <a:t>Hoiem</a:t>
            </a:r>
            <a:r>
              <a:rPr lang="en-US" sz="1400">
                <a:solidFill>
                  <a:schemeClr val="bg1">
                    <a:lumMod val="65000"/>
                  </a:schemeClr>
                </a:solidFill>
              </a:rPr>
              <a:t> et. al, 2008</a:t>
            </a:r>
          </a:p>
        </p:txBody>
      </p:sp>
      <p:graphicFrame>
        <p:nvGraphicFramePr>
          <p:cNvPr id="7" name="Table 6">
            <a:extLst>
              <a:ext uri="{FF2B5EF4-FFF2-40B4-BE49-F238E27FC236}">
                <a16:creationId xmlns:a16="http://schemas.microsoft.com/office/drawing/2014/main" id="{9F54C378-7150-E543-921B-3EBD6F188A02}"/>
              </a:ext>
            </a:extLst>
          </p:cNvPr>
          <p:cNvGraphicFramePr>
            <a:graphicFrameLocks noGrp="1"/>
          </p:cNvGraphicFramePr>
          <p:nvPr>
            <p:extLst>
              <p:ext uri="{D42A27DB-BD31-4B8C-83A1-F6EECF244321}">
                <p14:modId xmlns:p14="http://schemas.microsoft.com/office/powerpoint/2010/main" val="1792351729"/>
              </p:ext>
            </p:extLst>
          </p:nvPr>
        </p:nvGraphicFramePr>
        <p:xfrm>
          <a:off x="695339" y="1690688"/>
          <a:ext cx="3843531" cy="741680"/>
        </p:xfrm>
        <a:graphic>
          <a:graphicData uri="http://schemas.openxmlformats.org/drawingml/2006/table">
            <a:tbl>
              <a:tblPr firstRow="1" bandRow="1">
                <a:tableStyleId>{5C22544A-7EE6-4342-B048-85BDC9FD1C3A}</a:tableStyleId>
              </a:tblPr>
              <a:tblGrid>
                <a:gridCol w="1281177">
                  <a:extLst>
                    <a:ext uri="{9D8B030D-6E8A-4147-A177-3AD203B41FA5}">
                      <a16:colId xmlns:a16="http://schemas.microsoft.com/office/drawing/2014/main" val="769489173"/>
                    </a:ext>
                  </a:extLst>
                </a:gridCol>
                <a:gridCol w="1281177">
                  <a:extLst>
                    <a:ext uri="{9D8B030D-6E8A-4147-A177-3AD203B41FA5}">
                      <a16:colId xmlns:a16="http://schemas.microsoft.com/office/drawing/2014/main" val="1845247671"/>
                    </a:ext>
                  </a:extLst>
                </a:gridCol>
                <a:gridCol w="1281177">
                  <a:extLst>
                    <a:ext uri="{9D8B030D-6E8A-4147-A177-3AD203B41FA5}">
                      <a16:colId xmlns:a16="http://schemas.microsoft.com/office/drawing/2014/main" val="2361294800"/>
                    </a:ext>
                  </a:extLst>
                </a:gridCol>
              </a:tblGrid>
              <a:tr h="370840">
                <a:tc>
                  <a:txBody>
                    <a:bodyPr/>
                    <a:lstStyle/>
                    <a:p>
                      <a:pPr algn="ctr"/>
                      <a:endParaRPr lang="en-US" sz="1200"/>
                    </a:p>
                  </a:txBody>
                  <a:tcPr anchor="ctr" anchorCtr="1"/>
                </a:tc>
                <a:tc>
                  <a:txBody>
                    <a:bodyPr/>
                    <a:lstStyle/>
                    <a:p>
                      <a:pPr algn="ctr"/>
                      <a:r>
                        <a:rPr lang="en-US" sz="1200" b="1"/>
                        <a:t>Ours (1 layer)</a:t>
                      </a:r>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t>Ours (3 layers)</a:t>
                      </a:r>
                    </a:p>
                  </a:txBody>
                  <a:tcPr anchor="ctr" anchorCtr="1"/>
                </a:tc>
                <a:extLst>
                  <a:ext uri="{0D108BD9-81ED-4DB2-BD59-A6C34878D82A}">
                    <a16:rowId xmlns:a16="http://schemas.microsoft.com/office/drawing/2014/main" val="3869747504"/>
                  </a:ext>
                </a:extLst>
              </a:tr>
              <a:tr h="370840">
                <a:tc>
                  <a:txBody>
                    <a:bodyPr/>
                    <a:lstStyle/>
                    <a:p>
                      <a:pPr algn="ctr"/>
                      <a:r>
                        <a:rPr lang="en-US" sz="1200" b="1"/>
                        <a:t>Preference (↑)</a:t>
                      </a:r>
                    </a:p>
                  </a:txBody>
                  <a:tcPr anchor="ctr" anchorCtr="1"/>
                </a:tc>
                <a:tc>
                  <a:txBody>
                    <a:bodyPr/>
                    <a:lstStyle/>
                    <a:p>
                      <a:pPr algn="ctr"/>
                      <a:r>
                        <a:rPr lang="en-US" sz="1200"/>
                        <a:t>43.8%</a:t>
                      </a:r>
                    </a:p>
                  </a:txBody>
                  <a:tcPr anchor="ctr" anchorCtr="1"/>
                </a:tc>
                <a:tc>
                  <a:txBody>
                    <a:bodyPr/>
                    <a:lstStyle/>
                    <a:p>
                      <a:pPr algn="ctr"/>
                      <a:r>
                        <a:rPr lang="en-US" sz="1200" b="1"/>
                        <a:t>54.6%</a:t>
                      </a:r>
                    </a:p>
                  </a:txBody>
                  <a:tcPr anchor="ctr" anchorCtr="1"/>
                </a:tc>
                <a:extLst>
                  <a:ext uri="{0D108BD9-81ED-4DB2-BD59-A6C34878D82A}">
                    <a16:rowId xmlns:a16="http://schemas.microsoft.com/office/drawing/2014/main" val="3990988049"/>
                  </a:ext>
                </a:extLst>
              </a:tr>
            </a:tbl>
          </a:graphicData>
        </a:graphic>
      </p:graphicFrame>
      <p:graphicFrame>
        <p:nvGraphicFramePr>
          <p:cNvPr id="36" name="Table 35">
            <a:extLst>
              <a:ext uri="{FF2B5EF4-FFF2-40B4-BE49-F238E27FC236}">
                <a16:creationId xmlns:a16="http://schemas.microsoft.com/office/drawing/2014/main" id="{BF741E95-274A-FF43-A185-90860EA7C3F4}"/>
              </a:ext>
            </a:extLst>
          </p:cNvPr>
          <p:cNvGraphicFramePr>
            <a:graphicFrameLocks noGrp="1"/>
          </p:cNvGraphicFramePr>
          <p:nvPr>
            <p:extLst>
              <p:ext uri="{D42A27DB-BD31-4B8C-83A1-F6EECF244321}">
                <p14:modId xmlns:p14="http://schemas.microsoft.com/office/powerpoint/2010/main" val="1580990762"/>
              </p:ext>
            </p:extLst>
          </p:nvPr>
        </p:nvGraphicFramePr>
        <p:xfrm>
          <a:off x="695338" y="2552867"/>
          <a:ext cx="3843531" cy="828040"/>
        </p:xfrm>
        <a:graphic>
          <a:graphicData uri="http://schemas.openxmlformats.org/drawingml/2006/table">
            <a:tbl>
              <a:tblPr firstRow="1" bandRow="1">
                <a:tableStyleId>{5C22544A-7EE6-4342-B048-85BDC9FD1C3A}</a:tableStyleId>
              </a:tblPr>
              <a:tblGrid>
                <a:gridCol w="1281177">
                  <a:extLst>
                    <a:ext uri="{9D8B030D-6E8A-4147-A177-3AD203B41FA5}">
                      <a16:colId xmlns:a16="http://schemas.microsoft.com/office/drawing/2014/main" val="769489173"/>
                    </a:ext>
                  </a:extLst>
                </a:gridCol>
                <a:gridCol w="1281177">
                  <a:extLst>
                    <a:ext uri="{9D8B030D-6E8A-4147-A177-3AD203B41FA5}">
                      <a16:colId xmlns:a16="http://schemas.microsoft.com/office/drawing/2014/main" val="1845247671"/>
                    </a:ext>
                  </a:extLst>
                </a:gridCol>
                <a:gridCol w="1281177">
                  <a:extLst>
                    <a:ext uri="{9D8B030D-6E8A-4147-A177-3AD203B41FA5}">
                      <a16:colId xmlns:a16="http://schemas.microsoft.com/office/drawing/2014/main" val="2361294800"/>
                    </a:ext>
                  </a:extLst>
                </a:gridCol>
              </a:tblGrid>
              <a:tr h="370840">
                <a:tc>
                  <a:txBody>
                    <a:bodyPr/>
                    <a:lstStyle/>
                    <a:p>
                      <a:pPr algn="ctr"/>
                      <a:endParaRPr lang="en-US" sz="1200"/>
                    </a:p>
                  </a:txBody>
                  <a:tcPr anchor="ctr" anchorCtr="1"/>
                </a:tc>
                <a:tc>
                  <a:txBody>
                    <a:bodyPr/>
                    <a:lstStyle/>
                    <a:p>
                      <a:pPr algn="ctr"/>
                      <a:r>
                        <a:rPr lang="en-US" sz="1200" b="1"/>
                        <a:t>Ours (3 layers)</a:t>
                      </a:r>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t>Ours (3 layers w/ </a:t>
                      </a:r>
                      <a:r>
                        <a:rPr lang="en-US" sz="1200" b="1" err="1"/>
                        <a:t>keypoints</a:t>
                      </a:r>
                      <a:r>
                        <a:rPr lang="en-US" sz="1200" b="1"/>
                        <a:t>)</a:t>
                      </a:r>
                    </a:p>
                  </a:txBody>
                  <a:tcPr anchor="ctr" anchorCtr="1"/>
                </a:tc>
                <a:extLst>
                  <a:ext uri="{0D108BD9-81ED-4DB2-BD59-A6C34878D82A}">
                    <a16:rowId xmlns:a16="http://schemas.microsoft.com/office/drawing/2014/main" val="3869747504"/>
                  </a:ext>
                </a:extLst>
              </a:tr>
              <a:tr h="370840">
                <a:tc>
                  <a:txBody>
                    <a:bodyPr/>
                    <a:lstStyle/>
                    <a:p>
                      <a:pPr algn="ctr"/>
                      <a:r>
                        <a:rPr lang="en-US" sz="1200" b="1"/>
                        <a:t>Preference (↑)</a:t>
                      </a:r>
                    </a:p>
                  </a:txBody>
                  <a:tcPr anchor="ctr" anchorCtr="1"/>
                </a:tc>
                <a:tc>
                  <a:txBody>
                    <a:bodyPr/>
                    <a:lstStyle/>
                    <a:p>
                      <a:pPr algn="ctr"/>
                      <a:r>
                        <a:rPr lang="en-US" sz="1200"/>
                        <a:t>42.8%</a:t>
                      </a:r>
                    </a:p>
                  </a:txBody>
                  <a:tcPr anchor="ctr" anchorCtr="1"/>
                </a:tc>
                <a:tc>
                  <a:txBody>
                    <a:bodyPr/>
                    <a:lstStyle/>
                    <a:p>
                      <a:pPr algn="ctr"/>
                      <a:r>
                        <a:rPr lang="en-US" sz="1200" b="1"/>
                        <a:t>57.2%</a:t>
                      </a:r>
                    </a:p>
                  </a:txBody>
                  <a:tcPr anchor="ctr" anchorCtr="1"/>
                </a:tc>
                <a:extLst>
                  <a:ext uri="{0D108BD9-81ED-4DB2-BD59-A6C34878D82A}">
                    <a16:rowId xmlns:a16="http://schemas.microsoft.com/office/drawing/2014/main" val="3990988049"/>
                  </a:ext>
                </a:extLst>
              </a:tr>
            </a:tbl>
          </a:graphicData>
        </a:graphic>
      </p:graphicFrame>
      <p:graphicFrame>
        <p:nvGraphicFramePr>
          <p:cNvPr id="38" name="Table 37">
            <a:extLst>
              <a:ext uri="{FF2B5EF4-FFF2-40B4-BE49-F238E27FC236}">
                <a16:creationId xmlns:a16="http://schemas.microsoft.com/office/drawing/2014/main" id="{816785F1-A478-F04F-9771-648E47D9DB82}"/>
              </a:ext>
            </a:extLst>
          </p:cNvPr>
          <p:cNvGraphicFramePr>
            <a:graphicFrameLocks noGrp="1"/>
          </p:cNvGraphicFramePr>
          <p:nvPr>
            <p:extLst>
              <p:ext uri="{D42A27DB-BD31-4B8C-83A1-F6EECF244321}">
                <p14:modId xmlns:p14="http://schemas.microsoft.com/office/powerpoint/2010/main" val="1387611824"/>
              </p:ext>
            </p:extLst>
          </p:nvPr>
        </p:nvGraphicFramePr>
        <p:xfrm>
          <a:off x="695337" y="3757931"/>
          <a:ext cx="3843531" cy="741680"/>
        </p:xfrm>
        <a:graphic>
          <a:graphicData uri="http://schemas.openxmlformats.org/drawingml/2006/table">
            <a:tbl>
              <a:tblPr firstRow="1" bandRow="1">
                <a:tableStyleId>{5C22544A-7EE6-4342-B048-85BDC9FD1C3A}</a:tableStyleId>
              </a:tblPr>
              <a:tblGrid>
                <a:gridCol w="1281177">
                  <a:extLst>
                    <a:ext uri="{9D8B030D-6E8A-4147-A177-3AD203B41FA5}">
                      <a16:colId xmlns:a16="http://schemas.microsoft.com/office/drawing/2014/main" val="769489173"/>
                    </a:ext>
                  </a:extLst>
                </a:gridCol>
                <a:gridCol w="1281177">
                  <a:extLst>
                    <a:ext uri="{9D8B030D-6E8A-4147-A177-3AD203B41FA5}">
                      <a16:colId xmlns:a16="http://schemas.microsoft.com/office/drawing/2014/main" val="1845247671"/>
                    </a:ext>
                  </a:extLst>
                </a:gridCol>
                <a:gridCol w="1281177">
                  <a:extLst>
                    <a:ext uri="{9D8B030D-6E8A-4147-A177-3AD203B41FA5}">
                      <a16:colId xmlns:a16="http://schemas.microsoft.com/office/drawing/2014/main" val="2361294800"/>
                    </a:ext>
                  </a:extLst>
                </a:gridCol>
              </a:tblGrid>
              <a:tr h="370840">
                <a:tc>
                  <a:txBody>
                    <a:bodyPr/>
                    <a:lstStyle/>
                    <a:p>
                      <a:pPr algn="ctr"/>
                      <a:endParaRPr lang="en-US" sz="1200" b="0"/>
                    </a:p>
                  </a:txBody>
                  <a:tcPr anchor="ctr" anchorCtr="1"/>
                </a:tc>
                <a:tc>
                  <a:txBody>
                    <a:bodyPr/>
                    <a:lstStyle/>
                    <a:p>
                      <a:pPr algn="ctr"/>
                      <a:r>
                        <a:rPr lang="en-US" sz="1200" b="1"/>
                        <a:t>Our best</a:t>
                      </a:r>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t>PGM*</a:t>
                      </a:r>
                    </a:p>
                  </a:txBody>
                  <a:tcPr anchor="ctr" anchorCtr="1"/>
                </a:tc>
                <a:extLst>
                  <a:ext uri="{0D108BD9-81ED-4DB2-BD59-A6C34878D82A}">
                    <a16:rowId xmlns:a16="http://schemas.microsoft.com/office/drawing/2014/main" val="3869747504"/>
                  </a:ext>
                </a:extLst>
              </a:tr>
              <a:tr h="370840">
                <a:tc>
                  <a:txBody>
                    <a:bodyPr/>
                    <a:lstStyle/>
                    <a:p>
                      <a:pPr algn="ctr"/>
                      <a:r>
                        <a:rPr lang="en-US" sz="1200" b="1"/>
                        <a:t>Preference (↑)</a:t>
                      </a:r>
                    </a:p>
                  </a:txBody>
                  <a:tcPr anchor="ctr" anchorCtr="1"/>
                </a:tc>
                <a:tc>
                  <a:txBody>
                    <a:bodyPr/>
                    <a:lstStyle/>
                    <a:p>
                      <a:pPr algn="ctr"/>
                      <a:r>
                        <a:rPr lang="en-US" sz="1200" b="1"/>
                        <a:t>59.5%</a:t>
                      </a:r>
                    </a:p>
                  </a:txBody>
                  <a:tcPr anchor="ctr" anchorCtr="1"/>
                </a:tc>
                <a:tc>
                  <a:txBody>
                    <a:bodyPr/>
                    <a:lstStyle/>
                    <a:p>
                      <a:pPr algn="ctr"/>
                      <a:r>
                        <a:rPr lang="en-US" sz="1200" b="0"/>
                        <a:t>40.5%</a:t>
                      </a:r>
                    </a:p>
                  </a:txBody>
                  <a:tcPr anchor="ctr" anchorCtr="1"/>
                </a:tc>
                <a:extLst>
                  <a:ext uri="{0D108BD9-81ED-4DB2-BD59-A6C34878D82A}">
                    <a16:rowId xmlns:a16="http://schemas.microsoft.com/office/drawing/2014/main" val="3990988049"/>
                  </a:ext>
                </a:extLst>
              </a:tr>
            </a:tbl>
          </a:graphicData>
        </a:graphic>
      </p:graphicFrame>
      <p:pic>
        <p:nvPicPr>
          <p:cNvPr id="4" name="Audio 3">
            <a:hlinkClick r:id="" action="ppaction://media"/>
            <a:extLst>
              <a:ext uri="{FF2B5EF4-FFF2-40B4-BE49-F238E27FC236}">
                <a16:creationId xmlns:a16="http://schemas.microsoft.com/office/drawing/2014/main" id="{01A4BECC-434F-4D23-8EBF-2EBEC8D8589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extLst>
      <p:ext uri="{BB962C8B-B14F-4D97-AF65-F5344CB8AC3E}">
        <p14:creationId xmlns:p14="http://schemas.microsoft.com/office/powerpoint/2010/main" val="1350393446"/>
      </p:ext>
    </p:extLst>
  </p:cSld>
  <p:clrMapOvr>
    <a:masterClrMapping/>
  </p:clrMapOvr>
  <mc:AlternateContent xmlns:mc="http://schemas.openxmlformats.org/markup-compatibility/2006" xmlns:p14="http://schemas.microsoft.com/office/powerpoint/2010/main">
    <mc:Choice Requires="p14">
      <p:transition spd="slow" p14:dur="2000" advTm="37715"/>
    </mc:Choice>
    <mc:Fallback xmlns="">
      <p:transition spd="slow" advTm="37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grpId="1" nodeType="clickEffect">
                                  <p:stCondLst>
                                    <p:cond delay="0"/>
                                  </p:stCondLst>
                                  <p:childTnLst>
                                    <p:animEffect transition="out" filter="fade">
                                      <p:cBhvr>
                                        <p:cTn id="20" dur="500" tmFilter="0, 0; .2, .5; .8, .5; 1, 0"/>
                                        <p:tgtEl>
                                          <p:spTgt spid="86"/>
                                        </p:tgtEl>
                                      </p:cBhvr>
                                    </p:animEffect>
                                    <p:animScale>
                                      <p:cBhvr>
                                        <p:cTn id="21" dur="250" autoRev="1" fill="hold"/>
                                        <p:tgtEl>
                                          <p:spTgt spid="86"/>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4"/>
                </p:tgtEl>
              </p:cMediaNode>
            </p:audio>
          </p:childTnLst>
        </p:cTn>
      </p:par>
    </p:tnLst>
    <p:bldLst>
      <p:bldP spid="86" grpId="0"/>
      <p:bldP spid="86" grpId="1"/>
      <p:bldP spid="87" grpId="0"/>
      <p:bldP spid="8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78C26-C4E4-EA44-A363-323A39AF5428}"/>
              </a:ext>
            </a:extLst>
          </p:cNvPr>
          <p:cNvSpPr>
            <a:spLocks noGrp="1"/>
          </p:cNvSpPr>
          <p:nvPr>
            <p:ph type="title"/>
          </p:nvPr>
        </p:nvSpPr>
        <p:spPr/>
        <p:txBody>
          <a:bodyPr/>
          <a:lstStyle/>
          <a:p>
            <a:r>
              <a:rPr lang="en-US" b="1"/>
              <a:t>Evaluation</a:t>
            </a:r>
            <a:endParaRPr lang="en-US"/>
          </a:p>
        </p:txBody>
      </p:sp>
      <p:sp>
        <p:nvSpPr>
          <p:cNvPr id="7" name="Content Placeholder 2">
            <a:extLst>
              <a:ext uri="{FF2B5EF4-FFF2-40B4-BE49-F238E27FC236}">
                <a16:creationId xmlns:a16="http://schemas.microsoft.com/office/drawing/2014/main" id="{09FC53ED-A9CA-5940-B3F9-41E0601E3E9B}"/>
              </a:ext>
            </a:extLst>
          </p:cNvPr>
          <p:cNvSpPr txBox="1">
            <a:spLocks/>
          </p:cNvSpPr>
          <p:nvPr/>
        </p:nvSpPr>
        <p:spPr>
          <a:xfrm>
            <a:off x="266820" y="1239448"/>
            <a:ext cx="5199019" cy="48698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Test data:</a:t>
            </a:r>
          </a:p>
          <a:p>
            <a:pPr lvl="1"/>
            <a:r>
              <a:rPr lang="en-US" i="1"/>
              <a:t>KITTI: </a:t>
            </a:r>
            <a:r>
              <a:rPr lang="en-US" sz="1400" i="1"/>
              <a:t>With ground truth camera height &amp; object heights</a:t>
            </a:r>
            <a:endParaRPr lang="en-US" i="1"/>
          </a:p>
          <a:p>
            <a:endParaRPr lang="en-US" i="1"/>
          </a:p>
          <a:p>
            <a:endParaRPr lang="en-US" i="1"/>
          </a:p>
          <a:p>
            <a:endParaRPr lang="en-US" i="1"/>
          </a:p>
          <a:p>
            <a:pPr marL="0" indent="0">
              <a:buNone/>
            </a:pPr>
            <a:endParaRPr lang="en-US" i="1"/>
          </a:p>
          <a:p>
            <a:pPr lvl="1"/>
            <a:r>
              <a:rPr lang="en-US" i="1"/>
              <a:t>IMDB-23K: </a:t>
            </a:r>
            <a:r>
              <a:rPr lang="en-US" sz="1400" i="1"/>
              <a:t>With</a:t>
            </a:r>
            <a:r>
              <a:rPr lang="zh-CN" altLang="en-US" sz="1400" i="1"/>
              <a:t> </a:t>
            </a:r>
            <a:r>
              <a:rPr lang="en-US" altLang="zh-CN" sz="1400" i="1"/>
              <a:t>ground truth people heights</a:t>
            </a:r>
            <a:endParaRPr lang="en-US" sz="1600" i="1"/>
          </a:p>
        </p:txBody>
      </p:sp>
      <p:grpSp>
        <p:nvGrpSpPr>
          <p:cNvPr id="21" name="Group 20">
            <a:extLst>
              <a:ext uri="{FF2B5EF4-FFF2-40B4-BE49-F238E27FC236}">
                <a16:creationId xmlns:a16="http://schemas.microsoft.com/office/drawing/2014/main" id="{60062CE3-2373-324C-A5AE-429A79074A72}"/>
              </a:ext>
            </a:extLst>
          </p:cNvPr>
          <p:cNvGrpSpPr/>
          <p:nvPr/>
        </p:nvGrpSpPr>
        <p:grpSpPr>
          <a:xfrm>
            <a:off x="3608216" y="2023349"/>
            <a:ext cx="5397500" cy="1651000"/>
            <a:chOff x="3397250" y="1833230"/>
            <a:chExt cx="5397500" cy="1651000"/>
          </a:xfrm>
        </p:grpSpPr>
        <p:pic>
          <p:nvPicPr>
            <p:cNvPr id="8" name="Picture 7">
              <a:extLst>
                <a:ext uri="{FF2B5EF4-FFF2-40B4-BE49-F238E27FC236}">
                  <a16:creationId xmlns:a16="http://schemas.microsoft.com/office/drawing/2014/main" id="{95D68D62-E8B2-F544-ADFB-0A21762866B0}"/>
                </a:ext>
              </a:extLst>
            </p:cNvPr>
            <p:cNvPicPr>
              <a:picLocks noChangeAspect="1"/>
            </p:cNvPicPr>
            <p:nvPr/>
          </p:nvPicPr>
          <p:blipFill rotWithShape="1">
            <a:blip r:embed="rId6"/>
            <a:srcRect b="50000"/>
            <a:stretch/>
          </p:blipFill>
          <p:spPr>
            <a:xfrm>
              <a:off x="3397250" y="1833230"/>
              <a:ext cx="5397500" cy="1651000"/>
            </a:xfrm>
            <a:prstGeom prst="rect">
              <a:avLst/>
            </a:prstGeom>
          </p:spPr>
        </p:pic>
        <p:sp>
          <p:nvSpPr>
            <p:cNvPr id="17" name="TextBox 16">
              <a:extLst>
                <a:ext uri="{FF2B5EF4-FFF2-40B4-BE49-F238E27FC236}">
                  <a16:creationId xmlns:a16="http://schemas.microsoft.com/office/drawing/2014/main" id="{9961FFC4-6D4E-1F41-BCF4-3B4B7D67D72C}"/>
                </a:ext>
              </a:extLst>
            </p:cNvPr>
            <p:cNvSpPr txBox="1"/>
            <p:nvPr/>
          </p:nvSpPr>
          <p:spPr>
            <a:xfrm>
              <a:off x="3450165" y="2425868"/>
              <a:ext cx="574323" cy="215444"/>
            </a:xfrm>
            <a:prstGeom prst="rect">
              <a:avLst/>
            </a:prstGeom>
            <a:solidFill>
              <a:schemeClr val="bg1"/>
            </a:solidFill>
            <a:ln w="12700">
              <a:solidFill>
                <a:schemeClr val="tx1"/>
              </a:solidFill>
            </a:ln>
          </p:spPr>
          <p:txBody>
            <a:bodyPr wrap="square" lIns="0" tIns="0" rIns="0" bIns="0" rtlCol="0">
              <a:spAutoFit/>
            </a:bodyPr>
            <a:lstStyle>
              <a:defPPr>
                <a:defRPr lang="en-US"/>
              </a:defPPr>
              <a:lvl1pPr algn="ctr">
                <a:defRPr sz="1100"/>
              </a:lvl1pPr>
            </a:lstStyle>
            <a:p>
              <a:r>
                <a:rPr lang="en-US" sz="1400"/>
                <a:t>1.56m</a:t>
              </a:r>
            </a:p>
          </p:txBody>
        </p:sp>
        <p:sp>
          <p:nvSpPr>
            <p:cNvPr id="18" name="TextBox 17">
              <a:extLst>
                <a:ext uri="{FF2B5EF4-FFF2-40B4-BE49-F238E27FC236}">
                  <a16:creationId xmlns:a16="http://schemas.microsoft.com/office/drawing/2014/main" id="{C58EAE2C-B980-D641-9FB5-A98D30A72CE1}"/>
                </a:ext>
              </a:extLst>
            </p:cNvPr>
            <p:cNvSpPr txBox="1"/>
            <p:nvPr/>
          </p:nvSpPr>
          <p:spPr>
            <a:xfrm>
              <a:off x="6737650" y="2425868"/>
              <a:ext cx="574323" cy="215444"/>
            </a:xfrm>
            <a:prstGeom prst="rect">
              <a:avLst/>
            </a:prstGeom>
            <a:solidFill>
              <a:schemeClr val="bg1"/>
            </a:solidFill>
            <a:ln w="12700">
              <a:solidFill>
                <a:schemeClr val="tx1"/>
              </a:solidFill>
            </a:ln>
          </p:spPr>
          <p:txBody>
            <a:bodyPr wrap="square" lIns="0" tIns="0" rIns="0" bIns="0" rtlCol="0">
              <a:spAutoFit/>
            </a:bodyPr>
            <a:lstStyle>
              <a:defPPr>
                <a:defRPr lang="en-US"/>
              </a:defPPr>
              <a:lvl1pPr algn="ctr">
                <a:defRPr sz="1100"/>
              </a:lvl1pPr>
            </a:lstStyle>
            <a:p>
              <a:r>
                <a:rPr lang="en-US" sz="1400"/>
                <a:t>1.67m</a:t>
              </a:r>
            </a:p>
          </p:txBody>
        </p:sp>
      </p:grpSp>
      <p:sp>
        <p:nvSpPr>
          <p:cNvPr id="20" name="Rectangle 19">
            <a:extLst>
              <a:ext uri="{FF2B5EF4-FFF2-40B4-BE49-F238E27FC236}">
                <a16:creationId xmlns:a16="http://schemas.microsoft.com/office/drawing/2014/main" id="{5595E2F2-5F1E-F749-BB83-919DFAEE20C3}"/>
              </a:ext>
            </a:extLst>
          </p:cNvPr>
          <p:cNvSpPr/>
          <p:nvPr/>
        </p:nvSpPr>
        <p:spPr>
          <a:xfrm>
            <a:off x="2843926" y="2007745"/>
            <a:ext cx="2052836" cy="307777"/>
          </a:xfrm>
          <a:prstGeom prst="rect">
            <a:avLst/>
          </a:prstGeom>
          <a:solidFill>
            <a:srgbClr val="000000">
              <a:alpha val="44000"/>
            </a:srgbClr>
          </a:solidFill>
        </p:spPr>
        <p:txBody>
          <a:bodyPr wrap="square">
            <a:spAutoFit/>
          </a:bodyPr>
          <a:lstStyle/>
          <a:p>
            <a:r>
              <a:rPr lang="en-US" sz="1400">
                <a:solidFill>
                  <a:schemeClr val="bg1"/>
                </a:solidFill>
              </a:rPr>
              <a:t>Camera height: 1.65m</a:t>
            </a:r>
          </a:p>
        </p:txBody>
      </p:sp>
      <p:sp>
        <p:nvSpPr>
          <p:cNvPr id="24" name="Rectangle 23">
            <a:extLst>
              <a:ext uri="{FF2B5EF4-FFF2-40B4-BE49-F238E27FC236}">
                <a16:creationId xmlns:a16="http://schemas.microsoft.com/office/drawing/2014/main" id="{E78BD09D-7B44-8D44-B38A-4CB4384AFC11}"/>
              </a:ext>
            </a:extLst>
          </p:cNvPr>
          <p:cNvSpPr/>
          <p:nvPr/>
        </p:nvSpPr>
        <p:spPr>
          <a:xfrm>
            <a:off x="694394" y="3674348"/>
            <a:ext cx="4070111" cy="46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C4E3E8B-3A3A-244A-942A-9A4B73E1FF43}"/>
              </a:ext>
            </a:extLst>
          </p:cNvPr>
          <p:cNvGrpSpPr/>
          <p:nvPr/>
        </p:nvGrpSpPr>
        <p:grpSpPr>
          <a:xfrm>
            <a:off x="3608216" y="4013266"/>
            <a:ext cx="5217552" cy="2665140"/>
            <a:chOff x="3397249" y="3827735"/>
            <a:chExt cx="5217552" cy="2665140"/>
          </a:xfrm>
        </p:grpSpPr>
        <p:pic>
          <p:nvPicPr>
            <p:cNvPr id="10" name="Picture 9" descr="A group of people standing in a room&#10;&#10;Description automatically generated">
              <a:extLst>
                <a:ext uri="{FF2B5EF4-FFF2-40B4-BE49-F238E27FC236}">
                  <a16:creationId xmlns:a16="http://schemas.microsoft.com/office/drawing/2014/main" id="{1A3D9DA7-8D1C-E84C-AD7E-DDC8F6E3B19B}"/>
                </a:ext>
              </a:extLst>
            </p:cNvPr>
            <p:cNvPicPr>
              <a:picLocks noChangeAspect="1"/>
            </p:cNvPicPr>
            <p:nvPr/>
          </p:nvPicPr>
          <p:blipFill>
            <a:blip r:embed="rId7"/>
            <a:stretch>
              <a:fillRect/>
            </a:stretch>
          </p:blipFill>
          <p:spPr>
            <a:xfrm>
              <a:off x="3397249" y="3952875"/>
              <a:ext cx="1828800" cy="2540000"/>
            </a:xfrm>
            <a:prstGeom prst="rect">
              <a:avLst/>
            </a:prstGeom>
          </p:spPr>
        </p:pic>
        <p:sp>
          <p:nvSpPr>
            <p:cNvPr id="11" name="Rectangle 10">
              <a:extLst>
                <a:ext uri="{FF2B5EF4-FFF2-40B4-BE49-F238E27FC236}">
                  <a16:creationId xmlns:a16="http://schemas.microsoft.com/office/drawing/2014/main" id="{4AE33732-B40E-8C4A-A4B6-1416614D98EB}"/>
                </a:ext>
              </a:extLst>
            </p:cNvPr>
            <p:cNvSpPr/>
            <p:nvPr/>
          </p:nvSpPr>
          <p:spPr>
            <a:xfrm>
              <a:off x="3599199" y="4071738"/>
              <a:ext cx="1234967" cy="227540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CA5289C-F910-2E40-BEBC-CDEC0EAE0D3C}"/>
                </a:ext>
              </a:extLst>
            </p:cNvPr>
            <p:cNvSpPr txBox="1"/>
            <p:nvPr/>
          </p:nvSpPr>
          <p:spPr>
            <a:xfrm>
              <a:off x="3590485" y="3827735"/>
              <a:ext cx="574323" cy="215444"/>
            </a:xfrm>
            <a:prstGeom prst="rect">
              <a:avLst/>
            </a:prstGeom>
            <a:solidFill>
              <a:schemeClr val="bg1"/>
            </a:solidFill>
            <a:ln w="12700">
              <a:solidFill>
                <a:schemeClr val="tx1"/>
              </a:solidFill>
            </a:ln>
          </p:spPr>
          <p:txBody>
            <a:bodyPr wrap="square" lIns="0" tIns="0" rIns="0" bIns="0" rtlCol="0">
              <a:spAutoFit/>
            </a:bodyPr>
            <a:lstStyle>
              <a:defPPr>
                <a:defRPr lang="en-US"/>
              </a:defPPr>
              <a:lvl1pPr algn="ctr">
                <a:defRPr sz="1100"/>
              </a:lvl1pPr>
            </a:lstStyle>
            <a:p>
              <a:r>
                <a:rPr lang="en-US" sz="1400"/>
                <a:t>1.65m</a:t>
              </a:r>
            </a:p>
          </p:txBody>
        </p:sp>
        <p:pic>
          <p:nvPicPr>
            <p:cNvPr id="14" name="Picture 13" descr="A group of people posing for the camera&#10;&#10;Description automatically generated">
              <a:extLst>
                <a:ext uri="{FF2B5EF4-FFF2-40B4-BE49-F238E27FC236}">
                  <a16:creationId xmlns:a16="http://schemas.microsoft.com/office/drawing/2014/main" id="{7FC703E6-C285-F047-81BD-7335DDFAFDCC}"/>
                </a:ext>
              </a:extLst>
            </p:cNvPr>
            <p:cNvPicPr>
              <a:picLocks noChangeAspect="1"/>
            </p:cNvPicPr>
            <p:nvPr/>
          </p:nvPicPr>
          <p:blipFill>
            <a:blip r:embed="rId8"/>
            <a:stretch>
              <a:fillRect/>
            </a:stretch>
          </p:blipFill>
          <p:spPr>
            <a:xfrm>
              <a:off x="5233146" y="3952874"/>
              <a:ext cx="3381655" cy="2539999"/>
            </a:xfrm>
            <a:prstGeom prst="rect">
              <a:avLst/>
            </a:prstGeom>
          </p:spPr>
        </p:pic>
        <p:sp>
          <p:nvSpPr>
            <p:cNvPr id="15" name="Rectangle 14">
              <a:extLst>
                <a:ext uri="{FF2B5EF4-FFF2-40B4-BE49-F238E27FC236}">
                  <a16:creationId xmlns:a16="http://schemas.microsoft.com/office/drawing/2014/main" id="{14A3666D-C7DA-8741-B356-D6B179F26B7E}"/>
                </a:ext>
              </a:extLst>
            </p:cNvPr>
            <p:cNvSpPr/>
            <p:nvPr/>
          </p:nvSpPr>
          <p:spPr>
            <a:xfrm>
              <a:off x="7927358" y="4609572"/>
              <a:ext cx="668912" cy="1883301"/>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0B09D61-C543-DC42-9387-F6AAE1F5D100}"/>
                </a:ext>
              </a:extLst>
            </p:cNvPr>
            <p:cNvSpPr txBox="1"/>
            <p:nvPr/>
          </p:nvSpPr>
          <p:spPr>
            <a:xfrm>
              <a:off x="7918643" y="4365569"/>
              <a:ext cx="574323" cy="215444"/>
            </a:xfrm>
            <a:prstGeom prst="rect">
              <a:avLst/>
            </a:prstGeom>
            <a:solidFill>
              <a:schemeClr val="bg1"/>
            </a:solidFill>
            <a:ln w="12700">
              <a:solidFill>
                <a:schemeClr val="tx1"/>
              </a:solidFill>
            </a:ln>
          </p:spPr>
          <p:txBody>
            <a:bodyPr wrap="square" lIns="0" tIns="0" rIns="0" bIns="0" rtlCol="0">
              <a:spAutoFit/>
            </a:bodyPr>
            <a:lstStyle>
              <a:defPPr>
                <a:defRPr lang="en-US"/>
              </a:defPPr>
              <a:lvl1pPr algn="ctr">
                <a:defRPr sz="1100"/>
              </a:lvl1pPr>
            </a:lstStyle>
            <a:p>
              <a:r>
                <a:rPr lang="en-US" sz="1400"/>
                <a:t>1.57m</a:t>
              </a:r>
            </a:p>
          </p:txBody>
        </p:sp>
      </p:grpSp>
      <p:pic>
        <p:nvPicPr>
          <p:cNvPr id="4" name="Audio 3">
            <a:hlinkClick r:id="" action="ppaction://media"/>
            <a:extLst>
              <a:ext uri="{FF2B5EF4-FFF2-40B4-BE49-F238E27FC236}">
                <a16:creationId xmlns:a16="http://schemas.microsoft.com/office/drawing/2014/main" id="{F0B50986-40FF-4DA6-9C30-07424ACBB0C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795125" y="6461125"/>
            <a:ext cx="244475" cy="244475"/>
          </a:xfrm>
          <a:prstGeom prst="rect">
            <a:avLst/>
          </a:prstGeom>
        </p:spPr>
      </p:pic>
    </p:spTree>
    <p:custDataLst>
      <p:tags r:id="rId1"/>
    </p:custDataLst>
    <p:extLst>
      <p:ext uri="{BB962C8B-B14F-4D97-AF65-F5344CB8AC3E}">
        <p14:creationId xmlns:p14="http://schemas.microsoft.com/office/powerpoint/2010/main" val="1933144880"/>
      </p:ext>
    </p:extLst>
  </p:cSld>
  <p:clrMapOvr>
    <a:masterClrMapping/>
  </p:clrMapOvr>
  <mc:AlternateContent xmlns:mc="http://schemas.openxmlformats.org/markup-compatibility/2006" xmlns:p14="http://schemas.microsoft.com/office/powerpoint/2010/main">
    <mc:Choice Requires="p14">
      <p:transition spd="slow" p14:dur="2000" advTm="13838"/>
    </mc:Choice>
    <mc:Fallback xmlns="">
      <p:transition spd="slow" advTm="13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EBDD-1BF4-6E45-AB13-4A2751238874}"/>
              </a:ext>
            </a:extLst>
          </p:cNvPr>
          <p:cNvSpPr>
            <a:spLocks noGrp="1"/>
          </p:cNvSpPr>
          <p:nvPr>
            <p:ph type="title"/>
          </p:nvPr>
        </p:nvSpPr>
        <p:spPr/>
        <p:txBody>
          <a:bodyPr>
            <a:normAutofit/>
          </a:bodyPr>
          <a:lstStyle/>
          <a:p>
            <a:r>
              <a:rPr lang="en-US" b="1"/>
              <a:t>Evaluation:</a:t>
            </a:r>
            <a:r>
              <a:rPr lang="en-US"/>
              <a:t> on </a:t>
            </a:r>
            <a:r>
              <a:rPr lang="en-US" i="1"/>
              <a:t>KITTI &amp; IMDB-23K</a:t>
            </a:r>
          </a:p>
        </p:txBody>
      </p:sp>
      <p:pic>
        <p:nvPicPr>
          <p:cNvPr id="9" name="Picture 8">
            <a:extLst>
              <a:ext uri="{FF2B5EF4-FFF2-40B4-BE49-F238E27FC236}">
                <a16:creationId xmlns:a16="http://schemas.microsoft.com/office/drawing/2014/main" id="{F7EA27EC-E674-164F-8C74-820E68B34BE3}"/>
              </a:ext>
            </a:extLst>
          </p:cNvPr>
          <p:cNvPicPr>
            <a:picLocks noChangeAspect="1"/>
          </p:cNvPicPr>
          <p:nvPr/>
        </p:nvPicPr>
        <p:blipFill rotWithShape="1">
          <a:blip r:embed="rId5"/>
          <a:srcRect r="50000"/>
          <a:stretch/>
        </p:blipFill>
        <p:spPr>
          <a:xfrm>
            <a:off x="293466" y="1420627"/>
            <a:ext cx="5032513" cy="4784504"/>
          </a:xfrm>
          <a:prstGeom prst="rect">
            <a:avLst/>
          </a:prstGeom>
        </p:spPr>
      </p:pic>
      <p:pic>
        <p:nvPicPr>
          <p:cNvPr id="4" name="Picture 3">
            <a:extLst>
              <a:ext uri="{FF2B5EF4-FFF2-40B4-BE49-F238E27FC236}">
                <a16:creationId xmlns:a16="http://schemas.microsoft.com/office/drawing/2014/main" id="{15AA9E47-8EDE-C94B-B7C6-459D504119F0}"/>
              </a:ext>
            </a:extLst>
          </p:cNvPr>
          <p:cNvPicPr>
            <a:picLocks noChangeAspect="1"/>
          </p:cNvPicPr>
          <p:nvPr/>
        </p:nvPicPr>
        <p:blipFill rotWithShape="1">
          <a:blip r:embed="rId6"/>
          <a:srcRect l="25705"/>
          <a:stretch/>
        </p:blipFill>
        <p:spPr>
          <a:xfrm>
            <a:off x="5583720" y="2569857"/>
            <a:ext cx="6656832" cy="2647043"/>
          </a:xfrm>
          <a:prstGeom prst="rect">
            <a:avLst/>
          </a:prstGeom>
        </p:spPr>
      </p:pic>
      <p:sp>
        <p:nvSpPr>
          <p:cNvPr id="5" name="Rounded Rectangle 4">
            <a:extLst>
              <a:ext uri="{FF2B5EF4-FFF2-40B4-BE49-F238E27FC236}">
                <a16:creationId xmlns:a16="http://schemas.microsoft.com/office/drawing/2014/main" id="{782AB242-5EE8-1F44-A176-FC874EE6BE02}"/>
              </a:ext>
            </a:extLst>
          </p:cNvPr>
          <p:cNvSpPr/>
          <p:nvPr/>
        </p:nvSpPr>
        <p:spPr>
          <a:xfrm>
            <a:off x="348861" y="6205131"/>
            <a:ext cx="4924408" cy="351075"/>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KITTI</a:t>
            </a:r>
          </a:p>
        </p:txBody>
      </p:sp>
      <p:sp>
        <p:nvSpPr>
          <p:cNvPr id="6" name="Rounded Rectangle 5">
            <a:extLst>
              <a:ext uri="{FF2B5EF4-FFF2-40B4-BE49-F238E27FC236}">
                <a16:creationId xmlns:a16="http://schemas.microsoft.com/office/drawing/2014/main" id="{AD4F5001-0356-BA46-A48C-5223FFFBD0A1}"/>
              </a:ext>
            </a:extLst>
          </p:cNvPr>
          <p:cNvSpPr/>
          <p:nvPr/>
        </p:nvSpPr>
        <p:spPr>
          <a:xfrm>
            <a:off x="5535167" y="6205131"/>
            <a:ext cx="6307971" cy="351075"/>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IMDB-23K celebrity dataset</a:t>
            </a:r>
          </a:p>
        </p:txBody>
      </p:sp>
      <p:pic>
        <p:nvPicPr>
          <p:cNvPr id="8" name="Audio 7">
            <a:hlinkClick r:id="" action="ppaction://media"/>
            <a:extLst>
              <a:ext uri="{FF2B5EF4-FFF2-40B4-BE49-F238E27FC236}">
                <a16:creationId xmlns:a16="http://schemas.microsoft.com/office/drawing/2014/main" id="{12B92FD9-BAB6-4943-BBEA-781C2269EF8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453874170"/>
      </p:ext>
    </p:extLst>
  </p:cSld>
  <p:clrMapOvr>
    <a:masterClrMapping/>
  </p:clrMapOvr>
  <mc:AlternateContent xmlns:mc="http://schemas.openxmlformats.org/markup-compatibility/2006" xmlns:p14="http://schemas.microsoft.com/office/powerpoint/2010/main">
    <mc:Choice Requires="p14">
      <p:transition spd="slow" p14:dur="2000" advTm="10386"/>
    </mc:Choice>
    <mc:Fallback xmlns="">
      <p:transition spd="slow" advTm="10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EBDD-1BF4-6E45-AB13-4A2751238874}"/>
              </a:ext>
            </a:extLst>
          </p:cNvPr>
          <p:cNvSpPr>
            <a:spLocks noGrp="1"/>
          </p:cNvSpPr>
          <p:nvPr>
            <p:ph type="title"/>
          </p:nvPr>
        </p:nvSpPr>
        <p:spPr/>
        <p:txBody>
          <a:bodyPr>
            <a:normAutofit/>
          </a:bodyPr>
          <a:lstStyle/>
          <a:p>
            <a:r>
              <a:rPr lang="en-US" b="1"/>
              <a:t>Analysis:</a:t>
            </a:r>
            <a:r>
              <a:rPr lang="en-US"/>
              <a:t> Cascade Refinements</a:t>
            </a:r>
          </a:p>
        </p:txBody>
      </p:sp>
      <p:grpSp>
        <p:nvGrpSpPr>
          <p:cNvPr id="111" name="Group 110">
            <a:extLst>
              <a:ext uri="{FF2B5EF4-FFF2-40B4-BE49-F238E27FC236}">
                <a16:creationId xmlns:a16="http://schemas.microsoft.com/office/drawing/2014/main" id="{B97F8E3E-4075-CE47-91DC-1DC36823B09A}"/>
              </a:ext>
            </a:extLst>
          </p:cNvPr>
          <p:cNvGrpSpPr/>
          <p:nvPr/>
        </p:nvGrpSpPr>
        <p:grpSpPr>
          <a:xfrm>
            <a:off x="4834193" y="4817734"/>
            <a:ext cx="613501" cy="310575"/>
            <a:chOff x="3726158" y="3548849"/>
            <a:chExt cx="598777" cy="324036"/>
          </a:xfrm>
        </p:grpSpPr>
        <p:cxnSp>
          <p:nvCxnSpPr>
            <p:cNvPr id="187" name="Straight Arrow Connector 186">
              <a:extLst>
                <a:ext uri="{FF2B5EF4-FFF2-40B4-BE49-F238E27FC236}">
                  <a16:creationId xmlns:a16="http://schemas.microsoft.com/office/drawing/2014/main" id="{0DE65BF8-B67A-F940-88ED-C177B7CD78DF}"/>
                </a:ext>
              </a:extLst>
            </p:cNvPr>
            <p:cNvCxnSpPr/>
            <p:nvPr/>
          </p:nvCxnSpPr>
          <p:spPr>
            <a:xfrm>
              <a:off x="3755547" y="3872885"/>
              <a:ext cx="54000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8" name="TextBox 19">
              <a:extLst>
                <a:ext uri="{FF2B5EF4-FFF2-40B4-BE49-F238E27FC236}">
                  <a16:creationId xmlns:a16="http://schemas.microsoft.com/office/drawing/2014/main" id="{F1C78FB7-4376-184C-9779-B089C10B1CFF}"/>
                </a:ext>
              </a:extLst>
            </p:cNvPr>
            <p:cNvSpPr txBox="1"/>
            <p:nvPr/>
          </p:nvSpPr>
          <p:spPr>
            <a:xfrm>
              <a:off x="3726158" y="3548849"/>
              <a:ext cx="598777" cy="32111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t>refine</a:t>
              </a:r>
            </a:p>
          </p:txBody>
        </p:sp>
      </p:grpSp>
      <p:sp>
        <p:nvSpPr>
          <p:cNvPr id="112" name="TextBox 11">
            <a:extLst>
              <a:ext uri="{FF2B5EF4-FFF2-40B4-BE49-F238E27FC236}">
                <a16:creationId xmlns:a16="http://schemas.microsoft.com/office/drawing/2014/main" id="{F4A8502D-FA09-2A4F-8A5E-F7766801010A}"/>
              </a:ext>
            </a:extLst>
          </p:cNvPr>
          <p:cNvSpPr txBox="1"/>
          <p:nvPr/>
        </p:nvSpPr>
        <p:spPr>
          <a:xfrm>
            <a:off x="2336253" y="6544924"/>
            <a:ext cx="2440384"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Camera height = 1.64m</a:t>
            </a:r>
          </a:p>
        </p:txBody>
      </p:sp>
      <p:pic>
        <p:nvPicPr>
          <p:cNvPr id="113" name="Picture 112" descr="A group of people standing around a bag of luggage&#10;&#10;Description automatically generated">
            <a:extLst>
              <a:ext uri="{FF2B5EF4-FFF2-40B4-BE49-F238E27FC236}">
                <a16:creationId xmlns:a16="http://schemas.microsoft.com/office/drawing/2014/main" id="{4F7EE10A-8DAA-A641-91AB-E67BF1E825B6}"/>
              </a:ext>
            </a:extLst>
          </p:cNvPr>
          <p:cNvPicPr>
            <a:picLocks noChangeAspect="1"/>
          </p:cNvPicPr>
          <p:nvPr/>
        </p:nvPicPr>
        <p:blipFill>
          <a:blip r:embed="rId5"/>
          <a:stretch>
            <a:fillRect/>
          </a:stretch>
        </p:blipFill>
        <p:spPr>
          <a:xfrm>
            <a:off x="2336254" y="3512503"/>
            <a:ext cx="2440384" cy="3069397"/>
          </a:xfrm>
          <a:prstGeom prst="rect">
            <a:avLst/>
          </a:prstGeom>
        </p:spPr>
      </p:pic>
      <p:sp>
        <p:nvSpPr>
          <p:cNvPr id="114" name="Rectangle 113">
            <a:extLst>
              <a:ext uri="{FF2B5EF4-FFF2-40B4-BE49-F238E27FC236}">
                <a16:creationId xmlns:a16="http://schemas.microsoft.com/office/drawing/2014/main" id="{56027F8A-ACE0-4B4F-AF91-926492FE3D8D}"/>
              </a:ext>
            </a:extLst>
          </p:cNvPr>
          <p:cNvSpPr/>
          <p:nvPr/>
        </p:nvSpPr>
        <p:spPr>
          <a:xfrm>
            <a:off x="3502813" y="4489426"/>
            <a:ext cx="470189" cy="1665926"/>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5" name="Rectangle 114">
            <a:extLst>
              <a:ext uri="{FF2B5EF4-FFF2-40B4-BE49-F238E27FC236}">
                <a16:creationId xmlns:a16="http://schemas.microsoft.com/office/drawing/2014/main" id="{67C842FE-DCD3-7D44-B4CC-A61FD0C316E5}"/>
              </a:ext>
            </a:extLst>
          </p:cNvPr>
          <p:cNvSpPr/>
          <p:nvPr/>
        </p:nvSpPr>
        <p:spPr>
          <a:xfrm>
            <a:off x="3985194" y="4420418"/>
            <a:ext cx="470189" cy="176662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7" name="Rectangle 116">
            <a:extLst>
              <a:ext uri="{FF2B5EF4-FFF2-40B4-BE49-F238E27FC236}">
                <a16:creationId xmlns:a16="http://schemas.microsoft.com/office/drawing/2014/main" id="{7C2A2D9F-30B4-B847-A9F2-1A4B1D09EED1}"/>
              </a:ext>
            </a:extLst>
          </p:cNvPr>
          <p:cNvSpPr/>
          <p:nvPr/>
        </p:nvSpPr>
        <p:spPr>
          <a:xfrm>
            <a:off x="2984096" y="4536095"/>
            <a:ext cx="197461" cy="519203"/>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8" name="Rectangle 117">
            <a:extLst>
              <a:ext uri="{FF2B5EF4-FFF2-40B4-BE49-F238E27FC236}">
                <a16:creationId xmlns:a16="http://schemas.microsoft.com/office/drawing/2014/main" id="{8E4BEF77-CF0E-C948-900B-95344A18DE74}"/>
              </a:ext>
            </a:extLst>
          </p:cNvPr>
          <p:cNvSpPr/>
          <p:nvPr/>
        </p:nvSpPr>
        <p:spPr>
          <a:xfrm>
            <a:off x="3500251" y="4828212"/>
            <a:ext cx="470189" cy="132714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9" name="Rectangle 118">
            <a:extLst>
              <a:ext uri="{FF2B5EF4-FFF2-40B4-BE49-F238E27FC236}">
                <a16:creationId xmlns:a16="http://schemas.microsoft.com/office/drawing/2014/main" id="{CD123FFD-31B5-F647-8BA1-100DA7654824}"/>
              </a:ext>
            </a:extLst>
          </p:cNvPr>
          <p:cNvSpPr/>
          <p:nvPr/>
        </p:nvSpPr>
        <p:spPr>
          <a:xfrm>
            <a:off x="3970440" y="4749698"/>
            <a:ext cx="470189" cy="143734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0" name="Rectangle 119">
            <a:extLst>
              <a:ext uri="{FF2B5EF4-FFF2-40B4-BE49-F238E27FC236}">
                <a16:creationId xmlns:a16="http://schemas.microsoft.com/office/drawing/2014/main" id="{34375D7D-90A1-8042-A961-2A37B0045CF4}"/>
              </a:ext>
            </a:extLst>
          </p:cNvPr>
          <p:cNvSpPr/>
          <p:nvPr/>
        </p:nvSpPr>
        <p:spPr>
          <a:xfrm>
            <a:off x="2983955" y="4362767"/>
            <a:ext cx="195041" cy="69253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nvGrpSpPr>
          <p:cNvPr id="121" name="Group 120">
            <a:extLst>
              <a:ext uri="{FF2B5EF4-FFF2-40B4-BE49-F238E27FC236}">
                <a16:creationId xmlns:a16="http://schemas.microsoft.com/office/drawing/2014/main" id="{80762B0F-F16C-E94F-BEA3-99A17D201FA3}"/>
              </a:ext>
            </a:extLst>
          </p:cNvPr>
          <p:cNvGrpSpPr/>
          <p:nvPr/>
        </p:nvGrpSpPr>
        <p:grpSpPr>
          <a:xfrm>
            <a:off x="8001341" y="4814066"/>
            <a:ext cx="613501" cy="311439"/>
            <a:chOff x="3712222" y="3547947"/>
            <a:chExt cx="598777" cy="324938"/>
          </a:xfrm>
        </p:grpSpPr>
        <p:cxnSp>
          <p:nvCxnSpPr>
            <p:cNvPr id="185" name="Straight Arrow Connector 184">
              <a:extLst>
                <a:ext uri="{FF2B5EF4-FFF2-40B4-BE49-F238E27FC236}">
                  <a16:creationId xmlns:a16="http://schemas.microsoft.com/office/drawing/2014/main" id="{0F2BC9AD-0A77-9E43-8557-C6E15AB717AD}"/>
                </a:ext>
              </a:extLst>
            </p:cNvPr>
            <p:cNvCxnSpPr/>
            <p:nvPr/>
          </p:nvCxnSpPr>
          <p:spPr>
            <a:xfrm>
              <a:off x="3755547" y="3872885"/>
              <a:ext cx="54000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6" name="TextBox 54">
              <a:extLst>
                <a:ext uri="{FF2B5EF4-FFF2-40B4-BE49-F238E27FC236}">
                  <a16:creationId xmlns:a16="http://schemas.microsoft.com/office/drawing/2014/main" id="{1E07EC8A-C710-6E48-BCAA-CA09BF0ABAE3}"/>
                </a:ext>
              </a:extLst>
            </p:cNvPr>
            <p:cNvSpPr txBox="1"/>
            <p:nvPr/>
          </p:nvSpPr>
          <p:spPr>
            <a:xfrm>
              <a:off x="3712222" y="3547947"/>
              <a:ext cx="598777" cy="32111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t>refine</a:t>
              </a:r>
            </a:p>
          </p:txBody>
        </p:sp>
      </p:grpSp>
      <p:sp>
        <p:nvSpPr>
          <p:cNvPr id="122" name="TextBox 56">
            <a:extLst>
              <a:ext uri="{FF2B5EF4-FFF2-40B4-BE49-F238E27FC236}">
                <a16:creationId xmlns:a16="http://schemas.microsoft.com/office/drawing/2014/main" id="{22070E77-720C-AD42-BA36-4414C7730856}"/>
              </a:ext>
            </a:extLst>
          </p:cNvPr>
          <p:cNvSpPr txBox="1"/>
          <p:nvPr/>
        </p:nvSpPr>
        <p:spPr>
          <a:xfrm>
            <a:off x="5517679" y="6542128"/>
            <a:ext cx="2440384"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Camera height = 1.64m</a:t>
            </a:r>
          </a:p>
        </p:txBody>
      </p:sp>
      <p:pic>
        <p:nvPicPr>
          <p:cNvPr id="124" name="Picture 123" descr="A group of people standing around a bag of luggage&#10;&#10;Description automatically generated">
            <a:extLst>
              <a:ext uri="{FF2B5EF4-FFF2-40B4-BE49-F238E27FC236}">
                <a16:creationId xmlns:a16="http://schemas.microsoft.com/office/drawing/2014/main" id="{0B364314-4C9D-4046-9932-6BA05FD40686}"/>
              </a:ext>
            </a:extLst>
          </p:cNvPr>
          <p:cNvPicPr>
            <a:picLocks noChangeAspect="1"/>
          </p:cNvPicPr>
          <p:nvPr/>
        </p:nvPicPr>
        <p:blipFill>
          <a:blip r:embed="rId5"/>
          <a:stretch>
            <a:fillRect/>
          </a:stretch>
        </p:blipFill>
        <p:spPr>
          <a:xfrm>
            <a:off x="5517680" y="3509706"/>
            <a:ext cx="2440384" cy="3069397"/>
          </a:xfrm>
          <a:prstGeom prst="rect">
            <a:avLst/>
          </a:prstGeom>
        </p:spPr>
      </p:pic>
      <p:sp>
        <p:nvSpPr>
          <p:cNvPr id="125" name="Rectangle 124">
            <a:extLst>
              <a:ext uri="{FF2B5EF4-FFF2-40B4-BE49-F238E27FC236}">
                <a16:creationId xmlns:a16="http://schemas.microsoft.com/office/drawing/2014/main" id="{51555EFC-B627-9F4D-87C5-35FDF491C499}"/>
              </a:ext>
            </a:extLst>
          </p:cNvPr>
          <p:cNvSpPr/>
          <p:nvPr/>
        </p:nvSpPr>
        <p:spPr>
          <a:xfrm>
            <a:off x="6684238" y="4486629"/>
            <a:ext cx="470189" cy="1665926"/>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6" name="Rectangle 125">
            <a:extLst>
              <a:ext uri="{FF2B5EF4-FFF2-40B4-BE49-F238E27FC236}">
                <a16:creationId xmlns:a16="http://schemas.microsoft.com/office/drawing/2014/main" id="{923B6B1B-6E34-0646-B698-4D8985701CDB}"/>
              </a:ext>
            </a:extLst>
          </p:cNvPr>
          <p:cNvSpPr/>
          <p:nvPr/>
        </p:nvSpPr>
        <p:spPr>
          <a:xfrm>
            <a:off x="7166619" y="4417621"/>
            <a:ext cx="470189" cy="176662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7" name="Rectangle 126">
            <a:extLst>
              <a:ext uri="{FF2B5EF4-FFF2-40B4-BE49-F238E27FC236}">
                <a16:creationId xmlns:a16="http://schemas.microsoft.com/office/drawing/2014/main" id="{51056395-4DB5-304E-ABAB-92B0936A7441}"/>
              </a:ext>
            </a:extLst>
          </p:cNvPr>
          <p:cNvSpPr/>
          <p:nvPr/>
        </p:nvSpPr>
        <p:spPr>
          <a:xfrm>
            <a:off x="6165522" y="4533298"/>
            <a:ext cx="197461" cy="519203"/>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9" name="Rectangle 128">
            <a:extLst>
              <a:ext uri="{FF2B5EF4-FFF2-40B4-BE49-F238E27FC236}">
                <a16:creationId xmlns:a16="http://schemas.microsoft.com/office/drawing/2014/main" id="{938AFF4C-3A3A-5E45-A339-37B552B2739D}"/>
              </a:ext>
            </a:extLst>
          </p:cNvPr>
          <p:cNvSpPr/>
          <p:nvPr/>
        </p:nvSpPr>
        <p:spPr>
          <a:xfrm>
            <a:off x="6681677" y="4586438"/>
            <a:ext cx="470189" cy="156611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0" name="Rectangle 129">
            <a:extLst>
              <a:ext uri="{FF2B5EF4-FFF2-40B4-BE49-F238E27FC236}">
                <a16:creationId xmlns:a16="http://schemas.microsoft.com/office/drawing/2014/main" id="{F5E68027-BC18-BC4F-A143-6634DB17F395}"/>
              </a:ext>
            </a:extLst>
          </p:cNvPr>
          <p:cNvSpPr/>
          <p:nvPr/>
        </p:nvSpPr>
        <p:spPr>
          <a:xfrm>
            <a:off x="7151865" y="4567404"/>
            <a:ext cx="470189" cy="161684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1" name="Rectangle 130">
            <a:extLst>
              <a:ext uri="{FF2B5EF4-FFF2-40B4-BE49-F238E27FC236}">
                <a16:creationId xmlns:a16="http://schemas.microsoft.com/office/drawing/2014/main" id="{E872A47F-5C53-084B-89E2-2972000CCD22}"/>
              </a:ext>
            </a:extLst>
          </p:cNvPr>
          <p:cNvSpPr/>
          <p:nvPr/>
        </p:nvSpPr>
        <p:spPr>
          <a:xfrm>
            <a:off x="6165380" y="4425718"/>
            <a:ext cx="195041" cy="626786"/>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2" name="TextBox 64">
            <a:extLst>
              <a:ext uri="{FF2B5EF4-FFF2-40B4-BE49-F238E27FC236}">
                <a16:creationId xmlns:a16="http://schemas.microsoft.com/office/drawing/2014/main" id="{8137EF55-7E82-9442-9F03-F252A68F3406}"/>
              </a:ext>
            </a:extLst>
          </p:cNvPr>
          <p:cNvSpPr txBox="1"/>
          <p:nvPr/>
        </p:nvSpPr>
        <p:spPr>
          <a:xfrm>
            <a:off x="6165380" y="4244723"/>
            <a:ext cx="369991" cy="153888"/>
          </a:xfrm>
          <a:prstGeom prst="rect">
            <a:avLst/>
          </a:prstGeom>
          <a:solidFill>
            <a:schemeClr val="bg1"/>
          </a:solidFill>
          <a:ln w="12700">
            <a:solidFill>
              <a:schemeClr val="tx1"/>
            </a:solid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rgbClr val="C00000"/>
                </a:solidFill>
              </a:rPr>
              <a:t>1.75m</a:t>
            </a:r>
          </a:p>
        </p:txBody>
      </p:sp>
      <p:sp>
        <p:nvSpPr>
          <p:cNvPr id="133" name="TextBox 71">
            <a:extLst>
              <a:ext uri="{FF2B5EF4-FFF2-40B4-BE49-F238E27FC236}">
                <a16:creationId xmlns:a16="http://schemas.microsoft.com/office/drawing/2014/main" id="{9C264982-F80D-FB4A-9D23-C5CBCC5D1C01}"/>
              </a:ext>
            </a:extLst>
          </p:cNvPr>
          <p:cNvSpPr txBox="1"/>
          <p:nvPr/>
        </p:nvSpPr>
        <p:spPr>
          <a:xfrm>
            <a:off x="8699103" y="6550223"/>
            <a:ext cx="2440384"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Camera height = 1.64m</a:t>
            </a:r>
          </a:p>
        </p:txBody>
      </p:sp>
      <p:pic>
        <p:nvPicPr>
          <p:cNvPr id="134" name="Picture 133" descr="A group of people standing around a bag of luggage&#10;&#10;Description automatically generated">
            <a:extLst>
              <a:ext uri="{FF2B5EF4-FFF2-40B4-BE49-F238E27FC236}">
                <a16:creationId xmlns:a16="http://schemas.microsoft.com/office/drawing/2014/main" id="{37CEEAD0-1B23-7744-A0EC-258D8A9D0B54}"/>
              </a:ext>
            </a:extLst>
          </p:cNvPr>
          <p:cNvPicPr>
            <a:picLocks noChangeAspect="1"/>
          </p:cNvPicPr>
          <p:nvPr/>
        </p:nvPicPr>
        <p:blipFill>
          <a:blip r:embed="rId5"/>
          <a:stretch>
            <a:fillRect/>
          </a:stretch>
        </p:blipFill>
        <p:spPr>
          <a:xfrm>
            <a:off x="8699104" y="3517803"/>
            <a:ext cx="2440384" cy="3069397"/>
          </a:xfrm>
          <a:prstGeom prst="rect">
            <a:avLst/>
          </a:prstGeom>
        </p:spPr>
      </p:pic>
      <p:sp>
        <p:nvSpPr>
          <p:cNvPr id="135" name="Rectangle 134">
            <a:extLst>
              <a:ext uri="{FF2B5EF4-FFF2-40B4-BE49-F238E27FC236}">
                <a16:creationId xmlns:a16="http://schemas.microsoft.com/office/drawing/2014/main" id="{C36306B7-DC03-E64B-8F8A-2B1299028DF7}"/>
              </a:ext>
            </a:extLst>
          </p:cNvPr>
          <p:cNvSpPr/>
          <p:nvPr/>
        </p:nvSpPr>
        <p:spPr>
          <a:xfrm>
            <a:off x="9865663" y="4494725"/>
            <a:ext cx="470189" cy="1665926"/>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6" name="Rectangle 135">
            <a:extLst>
              <a:ext uri="{FF2B5EF4-FFF2-40B4-BE49-F238E27FC236}">
                <a16:creationId xmlns:a16="http://schemas.microsoft.com/office/drawing/2014/main" id="{2613D41A-3EAE-794D-94B3-C390B10488E8}"/>
              </a:ext>
            </a:extLst>
          </p:cNvPr>
          <p:cNvSpPr/>
          <p:nvPr/>
        </p:nvSpPr>
        <p:spPr>
          <a:xfrm>
            <a:off x="10348044" y="4425717"/>
            <a:ext cx="470189" cy="176662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7" name="Rectangle 136">
            <a:extLst>
              <a:ext uri="{FF2B5EF4-FFF2-40B4-BE49-F238E27FC236}">
                <a16:creationId xmlns:a16="http://schemas.microsoft.com/office/drawing/2014/main" id="{CF3C522E-8321-994E-896E-6AE11003A53C}"/>
              </a:ext>
            </a:extLst>
          </p:cNvPr>
          <p:cNvSpPr/>
          <p:nvPr/>
        </p:nvSpPr>
        <p:spPr>
          <a:xfrm>
            <a:off x="9346946" y="4541393"/>
            <a:ext cx="197461" cy="519203"/>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8" name="Rectangle 137">
            <a:extLst>
              <a:ext uri="{FF2B5EF4-FFF2-40B4-BE49-F238E27FC236}">
                <a16:creationId xmlns:a16="http://schemas.microsoft.com/office/drawing/2014/main" id="{EF6454A2-7E4B-0E4B-BFB5-5367B85879D0}"/>
              </a:ext>
            </a:extLst>
          </p:cNvPr>
          <p:cNvSpPr/>
          <p:nvPr/>
        </p:nvSpPr>
        <p:spPr>
          <a:xfrm>
            <a:off x="9863101" y="4508403"/>
            <a:ext cx="470189" cy="165224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9" name="Rectangle 138">
            <a:extLst>
              <a:ext uri="{FF2B5EF4-FFF2-40B4-BE49-F238E27FC236}">
                <a16:creationId xmlns:a16="http://schemas.microsoft.com/office/drawing/2014/main" id="{17F6FEDF-4643-F244-8917-B16EF4666023}"/>
              </a:ext>
            </a:extLst>
          </p:cNvPr>
          <p:cNvSpPr/>
          <p:nvPr/>
        </p:nvSpPr>
        <p:spPr>
          <a:xfrm>
            <a:off x="10333290" y="4425718"/>
            <a:ext cx="470189" cy="176662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40" name="Rectangle 139">
            <a:extLst>
              <a:ext uri="{FF2B5EF4-FFF2-40B4-BE49-F238E27FC236}">
                <a16:creationId xmlns:a16="http://schemas.microsoft.com/office/drawing/2014/main" id="{58E746FD-8AF8-2544-A5AE-9FBFB16512E2}"/>
              </a:ext>
            </a:extLst>
          </p:cNvPr>
          <p:cNvSpPr/>
          <p:nvPr/>
        </p:nvSpPr>
        <p:spPr>
          <a:xfrm>
            <a:off x="9346805" y="4541393"/>
            <a:ext cx="195041" cy="519204"/>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41" name="TextBox 79">
            <a:extLst>
              <a:ext uri="{FF2B5EF4-FFF2-40B4-BE49-F238E27FC236}">
                <a16:creationId xmlns:a16="http://schemas.microsoft.com/office/drawing/2014/main" id="{CC014673-15E8-2A48-ABF5-F5EF0464AC64}"/>
              </a:ext>
            </a:extLst>
          </p:cNvPr>
          <p:cNvSpPr txBox="1"/>
          <p:nvPr/>
        </p:nvSpPr>
        <p:spPr>
          <a:xfrm>
            <a:off x="9321013" y="4350550"/>
            <a:ext cx="441665" cy="153888"/>
          </a:xfrm>
          <a:prstGeom prst="rect">
            <a:avLst/>
          </a:prstGeom>
          <a:solidFill>
            <a:schemeClr val="bg1"/>
          </a:solidFill>
          <a:ln w="12700">
            <a:solidFill>
              <a:schemeClr val="tx1"/>
            </a:solid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rgbClr val="C00000"/>
                </a:solidFill>
              </a:rPr>
              <a:t>1.70m</a:t>
            </a:r>
          </a:p>
        </p:txBody>
      </p:sp>
      <p:sp>
        <p:nvSpPr>
          <p:cNvPr id="142" name="TextBox 80">
            <a:extLst>
              <a:ext uri="{FF2B5EF4-FFF2-40B4-BE49-F238E27FC236}">
                <a16:creationId xmlns:a16="http://schemas.microsoft.com/office/drawing/2014/main" id="{6D288B18-C06B-054B-B7EF-4D8881E16509}"/>
              </a:ext>
            </a:extLst>
          </p:cNvPr>
          <p:cNvSpPr txBox="1"/>
          <p:nvPr/>
        </p:nvSpPr>
        <p:spPr>
          <a:xfrm>
            <a:off x="9863101" y="4297977"/>
            <a:ext cx="441666" cy="153888"/>
          </a:xfrm>
          <a:prstGeom prst="rect">
            <a:avLst/>
          </a:prstGeom>
          <a:solidFill>
            <a:schemeClr val="bg1"/>
          </a:solidFill>
          <a:ln w="12700">
            <a:solidFill>
              <a:schemeClr val="tx1"/>
            </a:solid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rgbClr val="C00000"/>
                </a:solidFill>
              </a:rPr>
              <a:t>1.68m</a:t>
            </a:r>
          </a:p>
        </p:txBody>
      </p:sp>
      <p:sp>
        <p:nvSpPr>
          <p:cNvPr id="143" name="TextBox 81">
            <a:extLst>
              <a:ext uri="{FF2B5EF4-FFF2-40B4-BE49-F238E27FC236}">
                <a16:creationId xmlns:a16="http://schemas.microsoft.com/office/drawing/2014/main" id="{A5CB8720-503E-B54C-91E2-823EA8F0D9F0}"/>
              </a:ext>
            </a:extLst>
          </p:cNvPr>
          <p:cNvSpPr txBox="1"/>
          <p:nvPr/>
        </p:nvSpPr>
        <p:spPr>
          <a:xfrm>
            <a:off x="10333290" y="4239430"/>
            <a:ext cx="459032" cy="153888"/>
          </a:xfrm>
          <a:prstGeom prst="rect">
            <a:avLst/>
          </a:prstGeom>
          <a:solidFill>
            <a:schemeClr val="bg1"/>
          </a:solidFill>
          <a:ln w="12700">
            <a:solidFill>
              <a:schemeClr val="tx1"/>
            </a:solid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rgbClr val="C00000"/>
                </a:solidFill>
              </a:rPr>
              <a:t>1.73m</a:t>
            </a:r>
          </a:p>
        </p:txBody>
      </p:sp>
      <p:cxnSp>
        <p:nvCxnSpPr>
          <p:cNvPr id="144" name="Straight Connector 143">
            <a:extLst>
              <a:ext uri="{FF2B5EF4-FFF2-40B4-BE49-F238E27FC236}">
                <a16:creationId xmlns:a16="http://schemas.microsoft.com/office/drawing/2014/main" id="{8CA8A71E-43A4-0E41-BFE9-265118A486E2}"/>
              </a:ext>
            </a:extLst>
          </p:cNvPr>
          <p:cNvCxnSpPr>
            <a:cxnSpLocks/>
          </p:cNvCxnSpPr>
          <p:nvPr/>
        </p:nvCxnSpPr>
        <p:spPr>
          <a:xfrm>
            <a:off x="2336253" y="4655053"/>
            <a:ext cx="2440384" cy="0"/>
          </a:xfrm>
          <a:prstGeom prst="line">
            <a:avLst/>
          </a:prstGeom>
          <a:ln w="3810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0E142AC-DE4B-B742-8C0C-3504E420CED0}"/>
              </a:ext>
            </a:extLst>
          </p:cNvPr>
          <p:cNvCxnSpPr>
            <a:cxnSpLocks/>
          </p:cNvCxnSpPr>
          <p:nvPr/>
        </p:nvCxnSpPr>
        <p:spPr>
          <a:xfrm>
            <a:off x="8699103" y="4655053"/>
            <a:ext cx="2440384" cy="0"/>
          </a:xfrm>
          <a:prstGeom prst="line">
            <a:avLst/>
          </a:prstGeom>
          <a:ln w="38100">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46" name="TextBox 7">
            <a:extLst>
              <a:ext uri="{FF2B5EF4-FFF2-40B4-BE49-F238E27FC236}">
                <a16:creationId xmlns:a16="http://schemas.microsoft.com/office/drawing/2014/main" id="{76E9A32B-758E-D646-A915-6E25394D4E2B}"/>
              </a:ext>
            </a:extLst>
          </p:cNvPr>
          <p:cNvSpPr txBox="1"/>
          <p:nvPr/>
        </p:nvSpPr>
        <p:spPr>
          <a:xfrm>
            <a:off x="2983955" y="4179585"/>
            <a:ext cx="436290" cy="153888"/>
          </a:xfrm>
          <a:prstGeom prst="rect">
            <a:avLst/>
          </a:prstGeom>
          <a:solidFill>
            <a:schemeClr val="bg1"/>
          </a:solidFill>
          <a:ln w="12700">
            <a:solidFill>
              <a:schemeClr val="tx1"/>
            </a:solid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t>1.82m</a:t>
            </a:r>
            <a:endParaRPr lang="en-US" sz="900"/>
          </a:p>
        </p:txBody>
      </p:sp>
      <p:sp>
        <p:nvSpPr>
          <p:cNvPr id="147" name="TextBox 49">
            <a:extLst>
              <a:ext uri="{FF2B5EF4-FFF2-40B4-BE49-F238E27FC236}">
                <a16:creationId xmlns:a16="http://schemas.microsoft.com/office/drawing/2014/main" id="{8E873DAD-FC59-854E-985E-919266152F5B}"/>
              </a:ext>
            </a:extLst>
          </p:cNvPr>
          <p:cNvSpPr txBox="1"/>
          <p:nvPr/>
        </p:nvSpPr>
        <p:spPr>
          <a:xfrm>
            <a:off x="3514143" y="4851947"/>
            <a:ext cx="392479" cy="153888"/>
          </a:xfrm>
          <a:prstGeom prst="rect">
            <a:avLst/>
          </a:prstGeom>
          <a:solidFill>
            <a:schemeClr val="bg1"/>
          </a:solidFill>
          <a:ln w="12700">
            <a:solidFill>
              <a:schemeClr val="tx1"/>
            </a:solid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t>1.52m</a:t>
            </a:r>
            <a:endParaRPr lang="en-US" sz="900"/>
          </a:p>
        </p:txBody>
      </p:sp>
      <p:sp>
        <p:nvSpPr>
          <p:cNvPr id="148" name="TextBox 50">
            <a:extLst>
              <a:ext uri="{FF2B5EF4-FFF2-40B4-BE49-F238E27FC236}">
                <a16:creationId xmlns:a16="http://schemas.microsoft.com/office/drawing/2014/main" id="{47F49FCB-7EA7-9144-8FA5-41FA3FBCF554}"/>
              </a:ext>
            </a:extLst>
          </p:cNvPr>
          <p:cNvSpPr txBox="1"/>
          <p:nvPr/>
        </p:nvSpPr>
        <p:spPr>
          <a:xfrm>
            <a:off x="3979978" y="4770823"/>
            <a:ext cx="470189" cy="153888"/>
          </a:xfrm>
          <a:prstGeom prst="rect">
            <a:avLst/>
          </a:prstGeom>
          <a:solidFill>
            <a:schemeClr val="bg1"/>
          </a:solidFill>
          <a:ln w="12700">
            <a:solidFill>
              <a:schemeClr val="tx1"/>
            </a:solid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t>1.55m</a:t>
            </a:r>
          </a:p>
        </p:txBody>
      </p:sp>
      <p:cxnSp>
        <p:nvCxnSpPr>
          <p:cNvPr id="149" name="Straight Connector 148">
            <a:extLst>
              <a:ext uri="{FF2B5EF4-FFF2-40B4-BE49-F238E27FC236}">
                <a16:creationId xmlns:a16="http://schemas.microsoft.com/office/drawing/2014/main" id="{B998F985-695C-6B4C-AB17-46C26A62C645}"/>
              </a:ext>
            </a:extLst>
          </p:cNvPr>
          <p:cNvCxnSpPr>
            <a:cxnSpLocks/>
          </p:cNvCxnSpPr>
          <p:nvPr/>
        </p:nvCxnSpPr>
        <p:spPr>
          <a:xfrm>
            <a:off x="5517679" y="4655053"/>
            <a:ext cx="2440384" cy="0"/>
          </a:xfrm>
          <a:prstGeom prst="line">
            <a:avLst/>
          </a:prstGeom>
          <a:ln w="38100">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50" name="TextBox 65">
            <a:extLst>
              <a:ext uri="{FF2B5EF4-FFF2-40B4-BE49-F238E27FC236}">
                <a16:creationId xmlns:a16="http://schemas.microsoft.com/office/drawing/2014/main" id="{3E40F44E-6F3B-F84F-83E1-5DC463354B38}"/>
              </a:ext>
            </a:extLst>
          </p:cNvPr>
          <p:cNvSpPr txBox="1"/>
          <p:nvPr/>
        </p:nvSpPr>
        <p:spPr>
          <a:xfrm>
            <a:off x="6698929" y="4608579"/>
            <a:ext cx="381266" cy="153888"/>
          </a:xfrm>
          <a:prstGeom prst="rect">
            <a:avLst/>
          </a:prstGeom>
          <a:solidFill>
            <a:schemeClr val="bg1"/>
          </a:solidFill>
          <a:ln w="12700">
            <a:solidFill>
              <a:schemeClr val="tx1"/>
            </a:solid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rgbClr val="C00000"/>
                </a:solidFill>
              </a:rPr>
              <a:t>1.64m</a:t>
            </a:r>
          </a:p>
        </p:txBody>
      </p:sp>
      <p:sp>
        <p:nvSpPr>
          <p:cNvPr id="153" name="TextBox 66">
            <a:extLst>
              <a:ext uri="{FF2B5EF4-FFF2-40B4-BE49-F238E27FC236}">
                <a16:creationId xmlns:a16="http://schemas.microsoft.com/office/drawing/2014/main" id="{3F6836AF-F763-2D47-9593-4B90EF25BA0F}"/>
              </a:ext>
            </a:extLst>
          </p:cNvPr>
          <p:cNvSpPr txBox="1"/>
          <p:nvPr/>
        </p:nvSpPr>
        <p:spPr>
          <a:xfrm>
            <a:off x="7159980" y="4586438"/>
            <a:ext cx="369991" cy="153888"/>
          </a:xfrm>
          <a:prstGeom prst="rect">
            <a:avLst/>
          </a:prstGeom>
          <a:solidFill>
            <a:schemeClr val="bg1"/>
          </a:solidFill>
          <a:ln w="12700">
            <a:solidFill>
              <a:schemeClr val="tx1"/>
            </a:solid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rgbClr val="C00000"/>
                </a:solidFill>
              </a:rPr>
              <a:t>1.65m</a:t>
            </a:r>
          </a:p>
        </p:txBody>
      </p:sp>
      <p:pic>
        <p:nvPicPr>
          <p:cNvPr id="154" name="Picture 153">
            <a:extLst>
              <a:ext uri="{FF2B5EF4-FFF2-40B4-BE49-F238E27FC236}">
                <a16:creationId xmlns:a16="http://schemas.microsoft.com/office/drawing/2014/main" id="{7BAFCE69-A855-4740-B39C-CFD4CD334404}"/>
              </a:ext>
            </a:extLst>
          </p:cNvPr>
          <p:cNvPicPr>
            <a:picLocks noChangeAspect="1"/>
          </p:cNvPicPr>
          <p:nvPr/>
        </p:nvPicPr>
        <p:blipFill>
          <a:blip r:embed="rId6">
            <a:alphaModFix amt="70000"/>
          </a:blip>
          <a:srcRect/>
          <a:stretch/>
        </p:blipFill>
        <p:spPr>
          <a:xfrm>
            <a:off x="2336254" y="1324948"/>
            <a:ext cx="2628505" cy="1841081"/>
          </a:xfrm>
          <a:prstGeom prst="rect">
            <a:avLst/>
          </a:prstGeom>
        </p:spPr>
      </p:pic>
      <p:cxnSp>
        <p:nvCxnSpPr>
          <p:cNvPr id="155" name="Straight Connector 154">
            <a:extLst>
              <a:ext uri="{FF2B5EF4-FFF2-40B4-BE49-F238E27FC236}">
                <a16:creationId xmlns:a16="http://schemas.microsoft.com/office/drawing/2014/main" id="{750FB60D-09BD-DB45-BD37-0087B3749914}"/>
              </a:ext>
            </a:extLst>
          </p:cNvPr>
          <p:cNvCxnSpPr>
            <a:cxnSpLocks/>
          </p:cNvCxnSpPr>
          <p:nvPr/>
        </p:nvCxnSpPr>
        <p:spPr>
          <a:xfrm>
            <a:off x="2336254" y="2571190"/>
            <a:ext cx="2628505" cy="0"/>
          </a:xfrm>
          <a:prstGeom prst="line">
            <a:avLst/>
          </a:prstGeom>
          <a:ln w="38100">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78DA3664-C59E-484D-B6CC-D0ED12E32F8D}"/>
              </a:ext>
            </a:extLst>
          </p:cNvPr>
          <p:cNvSpPr/>
          <p:nvPr/>
        </p:nvSpPr>
        <p:spPr>
          <a:xfrm>
            <a:off x="4112341" y="1523366"/>
            <a:ext cx="488703" cy="138399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57" name="Rectangle 156">
            <a:extLst>
              <a:ext uri="{FF2B5EF4-FFF2-40B4-BE49-F238E27FC236}">
                <a16:creationId xmlns:a16="http://schemas.microsoft.com/office/drawing/2014/main" id="{67CE74BF-8FFF-8149-8F1C-10105A7B7D26}"/>
              </a:ext>
            </a:extLst>
          </p:cNvPr>
          <p:cNvSpPr/>
          <p:nvPr/>
        </p:nvSpPr>
        <p:spPr>
          <a:xfrm>
            <a:off x="3884874" y="1807793"/>
            <a:ext cx="337453" cy="1054630"/>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58" name="Rectangle 157">
            <a:extLst>
              <a:ext uri="{FF2B5EF4-FFF2-40B4-BE49-F238E27FC236}">
                <a16:creationId xmlns:a16="http://schemas.microsoft.com/office/drawing/2014/main" id="{5B3D54D9-A9B9-C846-BC52-2C2101717422}"/>
              </a:ext>
            </a:extLst>
          </p:cNvPr>
          <p:cNvSpPr/>
          <p:nvPr/>
        </p:nvSpPr>
        <p:spPr>
          <a:xfrm>
            <a:off x="3884874" y="2122957"/>
            <a:ext cx="337453" cy="73744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59" name="Rectangle 158">
            <a:extLst>
              <a:ext uri="{FF2B5EF4-FFF2-40B4-BE49-F238E27FC236}">
                <a16:creationId xmlns:a16="http://schemas.microsoft.com/office/drawing/2014/main" id="{758C6B7C-6B79-BA40-B25A-FAB05EF6D808}"/>
              </a:ext>
            </a:extLst>
          </p:cNvPr>
          <p:cNvSpPr/>
          <p:nvPr/>
        </p:nvSpPr>
        <p:spPr>
          <a:xfrm>
            <a:off x="4112341" y="2049046"/>
            <a:ext cx="488703" cy="85831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60" name="TextBox 125">
            <a:extLst>
              <a:ext uri="{FF2B5EF4-FFF2-40B4-BE49-F238E27FC236}">
                <a16:creationId xmlns:a16="http://schemas.microsoft.com/office/drawing/2014/main" id="{F6E1D82C-E12E-F64E-837E-4B545B182190}"/>
              </a:ext>
            </a:extLst>
          </p:cNvPr>
          <p:cNvSpPr txBox="1"/>
          <p:nvPr/>
        </p:nvSpPr>
        <p:spPr>
          <a:xfrm>
            <a:off x="2336253" y="3147450"/>
            <a:ext cx="2628505"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Camera height = 1.13m</a:t>
            </a:r>
          </a:p>
        </p:txBody>
      </p:sp>
      <p:sp>
        <p:nvSpPr>
          <p:cNvPr id="161" name="TextBox 126">
            <a:extLst>
              <a:ext uri="{FF2B5EF4-FFF2-40B4-BE49-F238E27FC236}">
                <a16:creationId xmlns:a16="http://schemas.microsoft.com/office/drawing/2014/main" id="{2D6A4179-A83B-C647-8186-79DBB11D7B4C}"/>
              </a:ext>
            </a:extLst>
          </p:cNvPr>
          <p:cNvSpPr txBox="1"/>
          <p:nvPr/>
        </p:nvSpPr>
        <p:spPr>
          <a:xfrm>
            <a:off x="5452557" y="3158507"/>
            <a:ext cx="261104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Camera height = 1.13m</a:t>
            </a:r>
            <a:r>
              <a:rPr lang="en-US" sz="1400" b="1">
                <a:solidFill>
                  <a:srgbClr val="FF0000"/>
                </a:solidFill>
              </a:rPr>
              <a:t>-0.46m</a:t>
            </a:r>
          </a:p>
        </p:txBody>
      </p:sp>
      <p:pic>
        <p:nvPicPr>
          <p:cNvPr id="162" name="Picture 161">
            <a:extLst>
              <a:ext uri="{FF2B5EF4-FFF2-40B4-BE49-F238E27FC236}">
                <a16:creationId xmlns:a16="http://schemas.microsoft.com/office/drawing/2014/main" id="{0F0ADE43-9816-674B-8716-A28194696DB1}"/>
              </a:ext>
            </a:extLst>
          </p:cNvPr>
          <p:cNvPicPr>
            <a:picLocks noChangeAspect="1"/>
          </p:cNvPicPr>
          <p:nvPr/>
        </p:nvPicPr>
        <p:blipFill>
          <a:blip r:embed="rId6">
            <a:alphaModFix amt="70000"/>
          </a:blip>
          <a:srcRect/>
          <a:stretch/>
        </p:blipFill>
        <p:spPr>
          <a:xfrm>
            <a:off x="5435091" y="1332864"/>
            <a:ext cx="2628505" cy="1841080"/>
          </a:xfrm>
          <a:prstGeom prst="rect">
            <a:avLst/>
          </a:prstGeom>
        </p:spPr>
      </p:pic>
      <p:cxnSp>
        <p:nvCxnSpPr>
          <p:cNvPr id="163" name="Straight Connector 162">
            <a:extLst>
              <a:ext uri="{FF2B5EF4-FFF2-40B4-BE49-F238E27FC236}">
                <a16:creationId xmlns:a16="http://schemas.microsoft.com/office/drawing/2014/main" id="{F9737476-D29F-6645-8A69-D366E56F2DB9}"/>
              </a:ext>
            </a:extLst>
          </p:cNvPr>
          <p:cNvCxnSpPr>
            <a:cxnSpLocks/>
          </p:cNvCxnSpPr>
          <p:nvPr/>
        </p:nvCxnSpPr>
        <p:spPr>
          <a:xfrm>
            <a:off x="5435091" y="2579104"/>
            <a:ext cx="2628505" cy="0"/>
          </a:xfrm>
          <a:prstGeom prst="line">
            <a:avLst/>
          </a:prstGeom>
          <a:ln w="38100">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D3FF3F4A-A697-2C43-B787-7D70BD371E36}"/>
              </a:ext>
            </a:extLst>
          </p:cNvPr>
          <p:cNvSpPr/>
          <p:nvPr/>
        </p:nvSpPr>
        <p:spPr>
          <a:xfrm>
            <a:off x="7211179" y="1531282"/>
            <a:ext cx="488703" cy="138399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65" name="Rectangle 164">
            <a:extLst>
              <a:ext uri="{FF2B5EF4-FFF2-40B4-BE49-F238E27FC236}">
                <a16:creationId xmlns:a16="http://schemas.microsoft.com/office/drawing/2014/main" id="{C6929491-850A-A24C-A055-FC4B9CAC72C0}"/>
              </a:ext>
            </a:extLst>
          </p:cNvPr>
          <p:cNvSpPr/>
          <p:nvPr/>
        </p:nvSpPr>
        <p:spPr>
          <a:xfrm>
            <a:off x="6983713" y="1815709"/>
            <a:ext cx="337453" cy="1054630"/>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66" name="Rectangle 165">
            <a:extLst>
              <a:ext uri="{FF2B5EF4-FFF2-40B4-BE49-F238E27FC236}">
                <a16:creationId xmlns:a16="http://schemas.microsoft.com/office/drawing/2014/main" id="{05B634E5-2ADA-F946-9C71-9F0C6F06B40B}"/>
              </a:ext>
            </a:extLst>
          </p:cNvPr>
          <p:cNvSpPr/>
          <p:nvPr/>
        </p:nvSpPr>
        <p:spPr>
          <a:xfrm>
            <a:off x="6983713" y="1893458"/>
            <a:ext cx="337453" cy="97485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67" name="Rectangle 166">
            <a:extLst>
              <a:ext uri="{FF2B5EF4-FFF2-40B4-BE49-F238E27FC236}">
                <a16:creationId xmlns:a16="http://schemas.microsoft.com/office/drawing/2014/main" id="{F16FA2C3-D946-1B47-A260-3883E0944E3A}"/>
              </a:ext>
            </a:extLst>
          </p:cNvPr>
          <p:cNvSpPr/>
          <p:nvPr/>
        </p:nvSpPr>
        <p:spPr>
          <a:xfrm>
            <a:off x="7211179" y="1701256"/>
            <a:ext cx="488703" cy="121402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168" name="Picture 167">
            <a:extLst>
              <a:ext uri="{FF2B5EF4-FFF2-40B4-BE49-F238E27FC236}">
                <a16:creationId xmlns:a16="http://schemas.microsoft.com/office/drawing/2014/main" id="{374729C0-9034-4245-A394-82D7A4A8233C}"/>
              </a:ext>
            </a:extLst>
          </p:cNvPr>
          <p:cNvPicPr>
            <a:picLocks noChangeAspect="1"/>
          </p:cNvPicPr>
          <p:nvPr/>
        </p:nvPicPr>
        <p:blipFill>
          <a:blip r:embed="rId6">
            <a:alphaModFix amt="70000"/>
          </a:blip>
          <a:srcRect/>
          <a:stretch/>
        </p:blipFill>
        <p:spPr>
          <a:xfrm>
            <a:off x="8510984" y="1332865"/>
            <a:ext cx="2628505" cy="1841080"/>
          </a:xfrm>
          <a:prstGeom prst="rect">
            <a:avLst/>
          </a:prstGeom>
        </p:spPr>
      </p:pic>
      <p:cxnSp>
        <p:nvCxnSpPr>
          <p:cNvPr id="169" name="Straight Connector 168">
            <a:extLst>
              <a:ext uri="{FF2B5EF4-FFF2-40B4-BE49-F238E27FC236}">
                <a16:creationId xmlns:a16="http://schemas.microsoft.com/office/drawing/2014/main" id="{471D7293-E773-3A4F-8B1F-4702CE16ABE4}"/>
              </a:ext>
            </a:extLst>
          </p:cNvPr>
          <p:cNvCxnSpPr>
            <a:cxnSpLocks/>
          </p:cNvCxnSpPr>
          <p:nvPr/>
        </p:nvCxnSpPr>
        <p:spPr>
          <a:xfrm>
            <a:off x="8510984" y="2579106"/>
            <a:ext cx="2628505" cy="0"/>
          </a:xfrm>
          <a:prstGeom prst="line">
            <a:avLst/>
          </a:prstGeom>
          <a:ln w="38100">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9BDA912B-4D66-5E4C-9FB8-AD861A26F9F9}"/>
              </a:ext>
            </a:extLst>
          </p:cNvPr>
          <p:cNvSpPr/>
          <p:nvPr/>
        </p:nvSpPr>
        <p:spPr>
          <a:xfrm>
            <a:off x="10287070" y="1531284"/>
            <a:ext cx="488703" cy="138399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71" name="Rectangle 170">
            <a:extLst>
              <a:ext uri="{FF2B5EF4-FFF2-40B4-BE49-F238E27FC236}">
                <a16:creationId xmlns:a16="http://schemas.microsoft.com/office/drawing/2014/main" id="{0A5195E2-28FF-E14B-AC9E-A02B28BD1624}"/>
              </a:ext>
            </a:extLst>
          </p:cNvPr>
          <p:cNvSpPr/>
          <p:nvPr/>
        </p:nvSpPr>
        <p:spPr>
          <a:xfrm>
            <a:off x="10059605" y="1815710"/>
            <a:ext cx="337453" cy="1054630"/>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72" name="Rectangle 171">
            <a:extLst>
              <a:ext uri="{FF2B5EF4-FFF2-40B4-BE49-F238E27FC236}">
                <a16:creationId xmlns:a16="http://schemas.microsoft.com/office/drawing/2014/main" id="{0AB8E6A2-C0EC-DC40-BF9C-178564BCB224}"/>
              </a:ext>
            </a:extLst>
          </p:cNvPr>
          <p:cNvSpPr/>
          <p:nvPr/>
        </p:nvSpPr>
        <p:spPr>
          <a:xfrm>
            <a:off x="10059605" y="1813689"/>
            <a:ext cx="337453" cy="105463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73" name="Rectangle 172">
            <a:extLst>
              <a:ext uri="{FF2B5EF4-FFF2-40B4-BE49-F238E27FC236}">
                <a16:creationId xmlns:a16="http://schemas.microsoft.com/office/drawing/2014/main" id="{4659A54D-EDCE-0F4F-923B-A8AA5CE91BC4}"/>
              </a:ext>
            </a:extLst>
          </p:cNvPr>
          <p:cNvSpPr/>
          <p:nvPr/>
        </p:nvSpPr>
        <p:spPr>
          <a:xfrm>
            <a:off x="10287070" y="1531282"/>
            <a:ext cx="488703" cy="138399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74" name="TextBox 139">
            <a:extLst>
              <a:ext uri="{FF2B5EF4-FFF2-40B4-BE49-F238E27FC236}">
                <a16:creationId xmlns:a16="http://schemas.microsoft.com/office/drawing/2014/main" id="{63B4E021-5631-5948-BF89-902A35E659D7}"/>
              </a:ext>
            </a:extLst>
          </p:cNvPr>
          <p:cNvSpPr txBox="1"/>
          <p:nvPr/>
        </p:nvSpPr>
        <p:spPr>
          <a:xfrm>
            <a:off x="8510982" y="3152375"/>
            <a:ext cx="2842818" cy="307777"/>
          </a:xfrm>
          <a:prstGeom prst="rect">
            <a:avLst/>
          </a:prstGeom>
          <a:noFill/>
        </p:spPr>
        <p:txBody>
          <a:bodyPr wrap="square" lIns="0" r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Camera height = 1.13m-0.46m</a:t>
            </a:r>
            <a:r>
              <a:rPr lang="en-US" sz="1400" b="1">
                <a:solidFill>
                  <a:srgbClr val="FF0000"/>
                </a:solidFill>
              </a:rPr>
              <a:t>-0.18m</a:t>
            </a:r>
          </a:p>
        </p:txBody>
      </p:sp>
      <p:cxnSp>
        <p:nvCxnSpPr>
          <p:cNvPr id="175" name="Straight Arrow Connector 174">
            <a:extLst>
              <a:ext uri="{FF2B5EF4-FFF2-40B4-BE49-F238E27FC236}">
                <a16:creationId xmlns:a16="http://schemas.microsoft.com/office/drawing/2014/main" id="{DD4D4677-673B-734A-99D3-3438B46E562F}"/>
              </a:ext>
            </a:extLst>
          </p:cNvPr>
          <p:cNvCxnSpPr>
            <a:cxnSpLocks/>
          </p:cNvCxnSpPr>
          <p:nvPr/>
        </p:nvCxnSpPr>
        <p:spPr>
          <a:xfrm>
            <a:off x="5006237" y="2245156"/>
            <a:ext cx="39708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76" name="TextBox 141">
            <a:extLst>
              <a:ext uri="{FF2B5EF4-FFF2-40B4-BE49-F238E27FC236}">
                <a16:creationId xmlns:a16="http://schemas.microsoft.com/office/drawing/2014/main" id="{D065CD35-E8CB-9049-B96E-DBDB3767A187}"/>
              </a:ext>
            </a:extLst>
          </p:cNvPr>
          <p:cNvSpPr txBox="1"/>
          <p:nvPr/>
        </p:nvSpPr>
        <p:spPr>
          <a:xfrm>
            <a:off x="4904178" y="1919741"/>
            <a:ext cx="613501"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refine</a:t>
            </a:r>
          </a:p>
        </p:txBody>
      </p:sp>
      <p:cxnSp>
        <p:nvCxnSpPr>
          <p:cNvPr id="177" name="Straight Arrow Connector 176">
            <a:extLst>
              <a:ext uri="{FF2B5EF4-FFF2-40B4-BE49-F238E27FC236}">
                <a16:creationId xmlns:a16="http://schemas.microsoft.com/office/drawing/2014/main" id="{88D1F330-C977-4E4F-BC09-FB2A40CECAB3}"/>
              </a:ext>
            </a:extLst>
          </p:cNvPr>
          <p:cNvCxnSpPr>
            <a:cxnSpLocks/>
          </p:cNvCxnSpPr>
          <p:nvPr/>
        </p:nvCxnSpPr>
        <p:spPr>
          <a:xfrm>
            <a:off x="8087608" y="2242129"/>
            <a:ext cx="39708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78" name="TextBox 143">
            <a:extLst>
              <a:ext uri="{FF2B5EF4-FFF2-40B4-BE49-F238E27FC236}">
                <a16:creationId xmlns:a16="http://schemas.microsoft.com/office/drawing/2014/main" id="{A5AA241C-5077-FA40-A36A-3E6EB0318518}"/>
              </a:ext>
            </a:extLst>
          </p:cNvPr>
          <p:cNvSpPr txBox="1"/>
          <p:nvPr/>
        </p:nvSpPr>
        <p:spPr>
          <a:xfrm>
            <a:off x="7997564" y="1921510"/>
            <a:ext cx="613501"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refine</a:t>
            </a:r>
          </a:p>
        </p:txBody>
      </p:sp>
      <p:sp>
        <p:nvSpPr>
          <p:cNvPr id="179" name="TextBox 144">
            <a:extLst>
              <a:ext uri="{FF2B5EF4-FFF2-40B4-BE49-F238E27FC236}">
                <a16:creationId xmlns:a16="http://schemas.microsoft.com/office/drawing/2014/main" id="{D63290FD-2D65-C945-AFE1-92223A540A23}"/>
              </a:ext>
            </a:extLst>
          </p:cNvPr>
          <p:cNvSpPr txBox="1"/>
          <p:nvPr/>
        </p:nvSpPr>
        <p:spPr>
          <a:xfrm>
            <a:off x="3876413" y="1614341"/>
            <a:ext cx="423832" cy="169277"/>
          </a:xfrm>
          <a:prstGeom prst="rect">
            <a:avLst/>
          </a:prstGeom>
          <a:solidFill>
            <a:schemeClr val="bg1"/>
          </a:solidFill>
          <a:ln w="12700">
            <a:solidFill>
              <a:schemeClr val="tx1"/>
            </a:solid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t>1.64m</a:t>
            </a:r>
          </a:p>
        </p:txBody>
      </p:sp>
      <p:sp>
        <p:nvSpPr>
          <p:cNvPr id="180" name="TextBox 145">
            <a:extLst>
              <a:ext uri="{FF2B5EF4-FFF2-40B4-BE49-F238E27FC236}">
                <a16:creationId xmlns:a16="http://schemas.microsoft.com/office/drawing/2014/main" id="{AA8A6AE6-6053-294D-864F-30903BF95C53}"/>
              </a:ext>
            </a:extLst>
          </p:cNvPr>
          <p:cNvSpPr txBox="1"/>
          <p:nvPr/>
        </p:nvSpPr>
        <p:spPr>
          <a:xfrm>
            <a:off x="4091926" y="1339519"/>
            <a:ext cx="372486" cy="169277"/>
          </a:xfrm>
          <a:prstGeom prst="rect">
            <a:avLst/>
          </a:prstGeom>
          <a:solidFill>
            <a:schemeClr val="bg1"/>
          </a:solidFill>
          <a:ln w="12700">
            <a:solidFill>
              <a:schemeClr val="tx1"/>
            </a:solid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t>1.82m</a:t>
            </a:r>
          </a:p>
        </p:txBody>
      </p:sp>
      <p:sp>
        <p:nvSpPr>
          <p:cNvPr id="181" name="TextBox 156">
            <a:extLst>
              <a:ext uri="{FF2B5EF4-FFF2-40B4-BE49-F238E27FC236}">
                <a16:creationId xmlns:a16="http://schemas.microsoft.com/office/drawing/2014/main" id="{D5AFA295-B85D-6F48-B1B7-DECAB2412A7C}"/>
              </a:ext>
            </a:extLst>
          </p:cNvPr>
          <p:cNvSpPr txBox="1"/>
          <p:nvPr/>
        </p:nvSpPr>
        <p:spPr>
          <a:xfrm>
            <a:off x="6970460" y="1614341"/>
            <a:ext cx="423832" cy="169277"/>
          </a:xfrm>
          <a:prstGeom prst="rect">
            <a:avLst/>
          </a:prstGeom>
          <a:solidFill>
            <a:schemeClr val="bg1"/>
          </a:solidFill>
          <a:ln w="12700">
            <a:solidFill>
              <a:schemeClr val="tx1"/>
            </a:solid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t>1.64m</a:t>
            </a:r>
          </a:p>
        </p:txBody>
      </p:sp>
      <p:sp>
        <p:nvSpPr>
          <p:cNvPr id="182" name="TextBox 157">
            <a:extLst>
              <a:ext uri="{FF2B5EF4-FFF2-40B4-BE49-F238E27FC236}">
                <a16:creationId xmlns:a16="http://schemas.microsoft.com/office/drawing/2014/main" id="{4DC9DFA0-AE65-1146-8B07-3DB7E285897B}"/>
              </a:ext>
            </a:extLst>
          </p:cNvPr>
          <p:cNvSpPr txBox="1"/>
          <p:nvPr/>
        </p:nvSpPr>
        <p:spPr>
          <a:xfrm>
            <a:off x="7202852" y="1325536"/>
            <a:ext cx="372486" cy="169277"/>
          </a:xfrm>
          <a:prstGeom prst="rect">
            <a:avLst/>
          </a:prstGeom>
          <a:solidFill>
            <a:schemeClr val="bg1"/>
          </a:solidFill>
          <a:ln w="12700">
            <a:solidFill>
              <a:schemeClr val="tx1"/>
            </a:solid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t>1.82m</a:t>
            </a:r>
          </a:p>
        </p:txBody>
      </p:sp>
      <p:sp>
        <p:nvSpPr>
          <p:cNvPr id="183" name="TextBox 158">
            <a:extLst>
              <a:ext uri="{FF2B5EF4-FFF2-40B4-BE49-F238E27FC236}">
                <a16:creationId xmlns:a16="http://schemas.microsoft.com/office/drawing/2014/main" id="{64F29080-1615-8F43-BEA7-202A0A02638D}"/>
              </a:ext>
            </a:extLst>
          </p:cNvPr>
          <p:cNvSpPr txBox="1"/>
          <p:nvPr/>
        </p:nvSpPr>
        <p:spPr>
          <a:xfrm>
            <a:off x="10058355" y="1609908"/>
            <a:ext cx="423832" cy="169277"/>
          </a:xfrm>
          <a:prstGeom prst="rect">
            <a:avLst/>
          </a:prstGeom>
          <a:solidFill>
            <a:schemeClr val="bg1"/>
          </a:solidFill>
          <a:ln w="12700">
            <a:solidFill>
              <a:schemeClr val="tx1"/>
            </a:solid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t>1.64m</a:t>
            </a:r>
          </a:p>
        </p:txBody>
      </p:sp>
      <p:sp>
        <p:nvSpPr>
          <p:cNvPr id="184" name="TextBox 159">
            <a:extLst>
              <a:ext uri="{FF2B5EF4-FFF2-40B4-BE49-F238E27FC236}">
                <a16:creationId xmlns:a16="http://schemas.microsoft.com/office/drawing/2014/main" id="{0C33B6A5-C91F-824A-B7CC-1D09A22D6EB8}"/>
              </a:ext>
            </a:extLst>
          </p:cNvPr>
          <p:cNvSpPr txBox="1"/>
          <p:nvPr/>
        </p:nvSpPr>
        <p:spPr>
          <a:xfrm>
            <a:off x="10287070" y="1330484"/>
            <a:ext cx="372486" cy="169277"/>
          </a:xfrm>
          <a:prstGeom prst="rect">
            <a:avLst/>
          </a:prstGeom>
          <a:solidFill>
            <a:schemeClr val="bg1"/>
          </a:solidFill>
          <a:ln w="12700">
            <a:solidFill>
              <a:schemeClr val="tx1"/>
            </a:solid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t>1.82m</a:t>
            </a:r>
          </a:p>
        </p:txBody>
      </p:sp>
      <p:sp>
        <p:nvSpPr>
          <p:cNvPr id="76" name="Rounded Rectangle 75">
            <a:extLst>
              <a:ext uri="{FF2B5EF4-FFF2-40B4-BE49-F238E27FC236}">
                <a16:creationId xmlns:a16="http://schemas.microsoft.com/office/drawing/2014/main" id="{931364A3-1297-2441-AF2D-B266ADF253BA}"/>
              </a:ext>
            </a:extLst>
          </p:cNvPr>
          <p:cNvSpPr/>
          <p:nvPr/>
        </p:nvSpPr>
        <p:spPr>
          <a:xfrm>
            <a:off x="365193" y="2611000"/>
            <a:ext cx="1773933" cy="592728"/>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a:solidFill>
                  <a:schemeClr val="tx1"/>
                </a:solidFill>
              </a:rPr>
              <a:t>Camera height refinement </a:t>
            </a:r>
          </a:p>
        </p:txBody>
      </p:sp>
      <p:sp>
        <p:nvSpPr>
          <p:cNvPr id="77" name="Rounded Rectangle 76">
            <a:extLst>
              <a:ext uri="{FF2B5EF4-FFF2-40B4-BE49-F238E27FC236}">
                <a16:creationId xmlns:a16="http://schemas.microsoft.com/office/drawing/2014/main" id="{C90DCDFE-849B-7544-B4ED-700C66BAE5B7}"/>
              </a:ext>
            </a:extLst>
          </p:cNvPr>
          <p:cNvSpPr/>
          <p:nvPr/>
        </p:nvSpPr>
        <p:spPr>
          <a:xfrm>
            <a:off x="365192" y="5994472"/>
            <a:ext cx="1773933" cy="592728"/>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a:solidFill>
                  <a:schemeClr val="tx1"/>
                </a:solidFill>
              </a:rPr>
              <a:t>Object height refinement </a:t>
            </a:r>
          </a:p>
        </p:txBody>
      </p:sp>
      <p:pic>
        <p:nvPicPr>
          <p:cNvPr id="3" name="Audio 2">
            <a:hlinkClick r:id="" action="ppaction://media"/>
            <a:extLst>
              <a:ext uri="{FF2B5EF4-FFF2-40B4-BE49-F238E27FC236}">
                <a16:creationId xmlns:a16="http://schemas.microsoft.com/office/drawing/2014/main" id="{20465E64-41C5-48A2-9F0D-4719C18DD2C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4047096719"/>
      </p:ext>
    </p:extLst>
  </p:cSld>
  <p:clrMapOvr>
    <a:masterClrMapping/>
  </p:clrMapOvr>
  <mc:AlternateContent xmlns:mc="http://schemas.openxmlformats.org/markup-compatibility/2006" xmlns:p14="http://schemas.microsoft.com/office/powerpoint/2010/main">
    <mc:Choice Requires="p14">
      <p:transition spd="slow" p14:dur="2000" advTm="13342"/>
    </mc:Choice>
    <mc:Fallback xmlns="">
      <p:transition spd="slow" advTm="13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97C1-3216-2742-BFA7-0A1CDB0A9AE8}"/>
              </a:ext>
            </a:extLst>
          </p:cNvPr>
          <p:cNvSpPr>
            <a:spLocks noGrp="1"/>
          </p:cNvSpPr>
          <p:nvPr>
            <p:ph type="title"/>
          </p:nvPr>
        </p:nvSpPr>
        <p:spPr/>
        <p:txBody>
          <a:bodyPr/>
          <a:lstStyle/>
          <a:p>
            <a:r>
              <a:rPr lang="en-US" b="1"/>
              <a:t>Analysis: </a:t>
            </a:r>
            <a:r>
              <a:rPr lang="en-US"/>
              <a:t>Camera Calibration</a:t>
            </a:r>
          </a:p>
        </p:txBody>
      </p:sp>
      <p:pic>
        <p:nvPicPr>
          <p:cNvPr id="4" name="Picture 3">
            <a:extLst>
              <a:ext uri="{FF2B5EF4-FFF2-40B4-BE49-F238E27FC236}">
                <a16:creationId xmlns:a16="http://schemas.microsoft.com/office/drawing/2014/main" id="{36144CFF-789F-B543-B827-F85CB797CEFB}"/>
              </a:ext>
            </a:extLst>
          </p:cNvPr>
          <p:cNvPicPr>
            <a:picLocks noChangeAspect="1"/>
          </p:cNvPicPr>
          <p:nvPr/>
        </p:nvPicPr>
        <p:blipFill>
          <a:blip r:embed="rId5"/>
          <a:stretch>
            <a:fillRect/>
          </a:stretch>
        </p:blipFill>
        <p:spPr>
          <a:xfrm>
            <a:off x="351940" y="1690688"/>
            <a:ext cx="6373538" cy="4256506"/>
          </a:xfrm>
          <a:prstGeom prst="rect">
            <a:avLst/>
          </a:prstGeom>
        </p:spPr>
      </p:pic>
      <p:sp>
        <p:nvSpPr>
          <p:cNvPr id="5" name="Rounded Rectangle 4">
            <a:extLst>
              <a:ext uri="{FF2B5EF4-FFF2-40B4-BE49-F238E27FC236}">
                <a16:creationId xmlns:a16="http://schemas.microsoft.com/office/drawing/2014/main" id="{484CA3C5-7633-7049-AF5E-92ED06B96BF3}"/>
              </a:ext>
            </a:extLst>
          </p:cNvPr>
          <p:cNvSpPr/>
          <p:nvPr/>
        </p:nvSpPr>
        <p:spPr>
          <a:xfrm>
            <a:off x="348860" y="6007944"/>
            <a:ext cx="6373537" cy="351075"/>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rPr>
              <a:t>Calib</a:t>
            </a:r>
            <a:r>
              <a:rPr lang="en-US" b="1">
                <a:solidFill>
                  <a:schemeClr val="tx1"/>
                </a:solidFill>
              </a:rPr>
              <a:t> dataset*</a:t>
            </a:r>
          </a:p>
        </p:txBody>
      </p:sp>
      <p:sp>
        <p:nvSpPr>
          <p:cNvPr id="6" name="Rectangle 5">
            <a:extLst>
              <a:ext uri="{FF2B5EF4-FFF2-40B4-BE49-F238E27FC236}">
                <a16:creationId xmlns:a16="http://schemas.microsoft.com/office/drawing/2014/main" id="{0F328556-ABBD-1F43-A6D1-88021DFA6A56}"/>
              </a:ext>
            </a:extLst>
          </p:cNvPr>
          <p:cNvSpPr/>
          <p:nvPr/>
        </p:nvSpPr>
        <p:spPr>
          <a:xfrm>
            <a:off x="8453613" y="6550223"/>
            <a:ext cx="3616036" cy="307777"/>
          </a:xfrm>
          <a:prstGeom prst="rect">
            <a:avLst/>
          </a:prstGeom>
        </p:spPr>
        <p:txBody>
          <a:bodyPr wrap="square">
            <a:spAutoFit/>
          </a:bodyPr>
          <a:lstStyle/>
          <a:p>
            <a:pPr algn="r"/>
            <a:r>
              <a:rPr lang="en-US" sz="1400">
                <a:solidFill>
                  <a:schemeClr val="bg1">
                    <a:lumMod val="65000"/>
                  </a:schemeClr>
                </a:solidFill>
              </a:rPr>
              <a:t>* Hold-Geoffroy et al, </a:t>
            </a:r>
            <a:r>
              <a:rPr lang="en-US" altLang="zh-CN" sz="1400">
                <a:solidFill>
                  <a:schemeClr val="bg1">
                    <a:lumMod val="65000"/>
                  </a:schemeClr>
                </a:solidFill>
              </a:rPr>
              <a:t>2017</a:t>
            </a:r>
            <a:endParaRPr lang="en-US" sz="1400">
              <a:solidFill>
                <a:schemeClr val="bg1">
                  <a:lumMod val="65000"/>
                </a:schemeClr>
              </a:solidFill>
            </a:endParaRPr>
          </a:p>
        </p:txBody>
      </p:sp>
      <p:graphicFrame>
        <p:nvGraphicFramePr>
          <p:cNvPr id="7" name="Table 6">
            <a:extLst>
              <a:ext uri="{FF2B5EF4-FFF2-40B4-BE49-F238E27FC236}">
                <a16:creationId xmlns:a16="http://schemas.microsoft.com/office/drawing/2014/main" id="{24F21FA9-2F68-0E4F-BBDF-4CF3FF3FDBEA}"/>
              </a:ext>
            </a:extLst>
          </p:cNvPr>
          <p:cNvGraphicFramePr>
            <a:graphicFrameLocks noGrp="1"/>
          </p:cNvGraphicFramePr>
          <p:nvPr>
            <p:extLst>
              <p:ext uri="{D42A27DB-BD31-4B8C-83A1-F6EECF244321}">
                <p14:modId xmlns:p14="http://schemas.microsoft.com/office/powerpoint/2010/main" val="1110042337"/>
              </p:ext>
            </p:extLst>
          </p:nvPr>
        </p:nvGraphicFramePr>
        <p:xfrm>
          <a:off x="6944139" y="2535214"/>
          <a:ext cx="4633680" cy="1656080"/>
        </p:xfrm>
        <a:graphic>
          <a:graphicData uri="http://schemas.openxmlformats.org/drawingml/2006/table">
            <a:tbl>
              <a:tblPr firstRow="1" bandRow="1">
                <a:tableStyleId>{5C22544A-7EE6-4342-B048-85BDC9FD1C3A}</a:tableStyleId>
              </a:tblPr>
              <a:tblGrid>
                <a:gridCol w="1158420">
                  <a:extLst>
                    <a:ext uri="{9D8B030D-6E8A-4147-A177-3AD203B41FA5}">
                      <a16:colId xmlns:a16="http://schemas.microsoft.com/office/drawing/2014/main" val="400852291"/>
                    </a:ext>
                  </a:extLst>
                </a:gridCol>
                <a:gridCol w="1158420">
                  <a:extLst>
                    <a:ext uri="{9D8B030D-6E8A-4147-A177-3AD203B41FA5}">
                      <a16:colId xmlns:a16="http://schemas.microsoft.com/office/drawing/2014/main" val="3101682126"/>
                    </a:ext>
                  </a:extLst>
                </a:gridCol>
                <a:gridCol w="1158420">
                  <a:extLst>
                    <a:ext uri="{9D8B030D-6E8A-4147-A177-3AD203B41FA5}">
                      <a16:colId xmlns:a16="http://schemas.microsoft.com/office/drawing/2014/main" val="2197733146"/>
                    </a:ext>
                  </a:extLst>
                </a:gridCol>
                <a:gridCol w="1158420">
                  <a:extLst>
                    <a:ext uri="{9D8B030D-6E8A-4147-A177-3AD203B41FA5}">
                      <a16:colId xmlns:a16="http://schemas.microsoft.com/office/drawing/2014/main" val="1965057711"/>
                    </a:ext>
                  </a:extLst>
                </a:gridCol>
              </a:tblGrid>
              <a:tr h="370840">
                <a:tc>
                  <a:txBody>
                    <a:bodyPr/>
                    <a:lstStyle/>
                    <a:p>
                      <a:endParaRPr lang="en-US" sz="1200"/>
                    </a:p>
                  </a:txBody>
                  <a:tcPr anchor="ctr" anchorCtr="1"/>
                </a:tc>
                <a:tc>
                  <a:txBody>
                    <a:bodyPr/>
                    <a:lstStyle/>
                    <a:p>
                      <a:r>
                        <a:rPr lang="en-US" sz="1200"/>
                        <a:t>pitch </a:t>
                      </a:r>
                      <a:r>
                        <a:rPr lang="el-GR" sz="1200"/>
                        <a:t>(◦)</a:t>
                      </a:r>
                      <a:endParaRPr lang="en-US" sz="1200"/>
                    </a:p>
                  </a:txBody>
                  <a:tcPr anchor="ctr" anchorCtr="1"/>
                </a:tc>
                <a:tc>
                  <a:txBody>
                    <a:bodyPr/>
                    <a:lstStyle/>
                    <a:p>
                      <a:r>
                        <a:rPr lang="en-US" sz="1200"/>
                        <a:t>roll </a:t>
                      </a:r>
                      <a:r>
                        <a:rPr lang="el-GR" sz="1200"/>
                        <a:t>(◦)</a:t>
                      </a:r>
                      <a:endParaRPr lang="en-US" sz="1200"/>
                    </a:p>
                  </a:txBody>
                  <a:tcPr anchor="ctr" anchorCtr="1"/>
                </a:tc>
                <a:tc>
                  <a:txBody>
                    <a:bodyPr/>
                    <a:lstStyle/>
                    <a:p>
                      <a:r>
                        <a:rPr lang="en-US" sz="1200"/>
                        <a:t>field of view </a:t>
                      </a:r>
                      <a:r>
                        <a:rPr lang="el-GR" sz="1200"/>
                        <a:t>(◦)</a:t>
                      </a:r>
                      <a:endParaRPr lang="en-US" sz="1200"/>
                    </a:p>
                  </a:txBody>
                  <a:tcPr anchor="ctr" anchorCtr="1"/>
                </a:tc>
                <a:extLst>
                  <a:ext uri="{0D108BD9-81ED-4DB2-BD59-A6C34878D82A}">
                    <a16:rowId xmlns:a16="http://schemas.microsoft.com/office/drawing/2014/main" val="3943375313"/>
                  </a:ext>
                </a:extLst>
              </a:tr>
              <a:tr h="370840">
                <a:tc>
                  <a:txBody>
                    <a:bodyPr/>
                    <a:lstStyle/>
                    <a:p>
                      <a:r>
                        <a:rPr lang="en-US" sz="1200"/>
                        <a:t>Hold-Geoffroy et al, 18</a:t>
                      </a:r>
                    </a:p>
                  </a:txBody>
                  <a:tcPr anchor="ctr"/>
                </a:tc>
                <a:tc>
                  <a:txBody>
                    <a:bodyPr/>
                    <a:lstStyle/>
                    <a:p>
                      <a:r>
                        <a:rPr lang="en-US" sz="1400"/>
                        <a:t>2.11±3.10</a:t>
                      </a:r>
                    </a:p>
                  </a:txBody>
                  <a:tcPr anchor="ctr" anchorCtr="1"/>
                </a:tc>
                <a:tc>
                  <a:txBody>
                    <a:bodyPr/>
                    <a:lstStyle/>
                    <a:p>
                      <a:r>
                        <a:rPr lang="en-US" sz="1400"/>
                        <a:t>1.19±1.89</a:t>
                      </a:r>
                    </a:p>
                  </a:txBody>
                  <a:tcPr anchor="ctr" anchorCtr="1"/>
                </a:tc>
                <a:tc>
                  <a:txBody>
                    <a:bodyPr/>
                    <a:lstStyle/>
                    <a:p>
                      <a:r>
                        <a:rPr lang="en-US" sz="1400"/>
                        <a:t>4.39±3.67</a:t>
                      </a:r>
                    </a:p>
                  </a:txBody>
                  <a:tcPr anchor="ctr" anchorCtr="1"/>
                </a:tc>
                <a:extLst>
                  <a:ext uri="{0D108BD9-81ED-4DB2-BD59-A6C34878D82A}">
                    <a16:rowId xmlns:a16="http://schemas.microsoft.com/office/drawing/2014/main" val="3512099576"/>
                  </a:ext>
                </a:extLst>
              </a:tr>
              <a:tr h="370840">
                <a:tc>
                  <a:txBody>
                    <a:bodyPr/>
                    <a:lstStyle/>
                    <a:p>
                      <a:r>
                        <a:rPr lang="en-US" sz="1200"/>
                        <a:t>Ours (3 layers)</a:t>
                      </a:r>
                    </a:p>
                  </a:txBody>
                  <a:tcPr anchor="ctr"/>
                </a:tc>
                <a:tc>
                  <a:txBody>
                    <a:bodyPr/>
                    <a:lstStyle/>
                    <a:p>
                      <a:r>
                        <a:rPr lang="en-US" sz="1400"/>
                        <a:t>1.83±2.64</a:t>
                      </a:r>
                    </a:p>
                  </a:txBody>
                  <a:tcPr anchor="ctr" anchorCtr="1"/>
                </a:tc>
                <a:tc>
                  <a:txBody>
                    <a:bodyPr/>
                    <a:lstStyle/>
                    <a:p>
                      <a:r>
                        <a:rPr lang="en-US" sz="1400" b="1"/>
                        <a:t>1.02±1.46</a:t>
                      </a:r>
                    </a:p>
                  </a:txBody>
                  <a:tcPr anchor="ctr" anchorCtr="1"/>
                </a:tc>
                <a:tc>
                  <a:txBody>
                    <a:bodyPr/>
                    <a:lstStyle/>
                    <a:p>
                      <a:r>
                        <a:rPr lang="en-US" sz="1400" b="1"/>
                        <a:t>3.61±3.21</a:t>
                      </a:r>
                    </a:p>
                  </a:txBody>
                  <a:tcPr anchor="ctr" anchorCtr="1"/>
                </a:tc>
                <a:extLst>
                  <a:ext uri="{0D108BD9-81ED-4DB2-BD59-A6C34878D82A}">
                    <a16:rowId xmlns:a16="http://schemas.microsoft.com/office/drawing/2014/main" val="3917972096"/>
                  </a:ext>
                </a:extLst>
              </a:tr>
              <a:tr h="370840">
                <a:tc>
                  <a:txBody>
                    <a:bodyPr/>
                    <a:lstStyle/>
                    <a:p>
                      <a:r>
                        <a:rPr lang="en-US" sz="1200"/>
                        <a:t>Ours (3 layers w/ </a:t>
                      </a:r>
                      <a:r>
                        <a:rPr lang="en-US" sz="1200" err="1"/>
                        <a:t>keypoints</a:t>
                      </a:r>
                      <a:r>
                        <a:rPr lang="en-US" sz="1200"/>
                        <a:t>)</a:t>
                      </a:r>
                    </a:p>
                  </a:txBody>
                  <a:tcPr anchor="ctr"/>
                </a:tc>
                <a:tc>
                  <a:txBody>
                    <a:bodyPr/>
                    <a:lstStyle/>
                    <a:p>
                      <a:r>
                        <a:rPr lang="en-US" sz="1400" b="1"/>
                        <a:t>1.82±2.62</a:t>
                      </a:r>
                    </a:p>
                  </a:txBody>
                  <a:tcPr anchor="ctr" anchorCtr="1"/>
                </a:tc>
                <a:tc>
                  <a:txBody>
                    <a:bodyPr/>
                    <a:lstStyle/>
                    <a:p>
                      <a:r>
                        <a:rPr lang="en-US" sz="1400"/>
                        <a:t>1.05±1.94</a:t>
                      </a:r>
                    </a:p>
                  </a:txBody>
                  <a:tcPr anchor="ctr" anchorCtr="1"/>
                </a:tc>
                <a:tc>
                  <a:txBody>
                    <a:bodyPr/>
                    <a:lstStyle/>
                    <a:p>
                      <a:r>
                        <a:rPr lang="en-US" sz="1400"/>
                        <a:t>3.63±3.22</a:t>
                      </a:r>
                    </a:p>
                  </a:txBody>
                  <a:tcPr anchor="ctr" anchorCtr="1"/>
                </a:tc>
                <a:extLst>
                  <a:ext uri="{0D108BD9-81ED-4DB2-BD59-A6C34878D82A}">
                    <a16:rowId xmlns:a16="http://schemas.microsoft.com/office/drawing/2014/main" val="4211675884"/>
                  </a:ext>
                </a:extLst>
              </a:tr>
            </a:tbl>
          </a:graphicData>
        </a:graphic>
      </p:graphicFrame>
      <p:pic>
        <p:nvPicPr>
          <p:cNvPr id="3" name="Audio 2">
            <a:hlinkClick r:id="" action="ppaction://media"/>
            <a:extLst>
              <a:ext uri="{FF2B5EF4-FFF2-40B4-BE49-F238E27FC236}">
                <a16:creationId xmlns:a16="http://schemas.microsoft.com/office/drawing/2014/main" id="{33911F10-6B64-411D-85D6-CBD802F369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9943408"/>
      </p:ext>
    </p:extLst>
  </p:cSld>
  <p:clrMapOvr>
    <a:masterClrMapping/>
  </p:clrMapOvr>
  <mc:AlternateContent xmlns:mc="http://schemas.openxmlformats.org/markup-compatibility/2006" xmlns:p14="http://schemas.microsoft.com/office/powerpoint/2010/main">
    <mc:Choice Requires="p14">
      <p:transition spd="slow" p14:dur="2000" advTm="6888"/>
    </mc:Choice>
    <mc:Fallback xmlns="">
      <p:transition spd="slow" advTm="6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87871-3E73-7F4A-B35D-125EAD680DD5}"/>
              </a:ext>
            </a:extLst>
          </p:cNvPr>
          <p:cNvSpPr>
            <a:spLocks noGrp="1"/>
          </p:cNvSpPr>
          <p:nvPr>
            <p:ph type="title"/>
          </p:nvPr>
        </p:nvSpPr>
        <p:spPr/>
        <p:txBody>
          <a:bodyPr/>
          <a:lstStyle/>
          <a:p>
            <a:r>
              <a:rPr lang="en-US" b="1"/>
              <a:t>Summary</a:t>
            </a:r>
          </a:p>
        </p:txBody>
      </p:sp>
      <p:grpSp>
        <p:nvGrpSpPr>
          <p:cNvPr id="59" name="Group 58">
            <a:extLst>
              <a:ext uri="{FF2B5EF4-FFF2-40B4-BE49-F238E27FC236}">
                <a16:creationId xmlns:a16="http://schemas.microsoft.com/office/drawing/2014/main" id="{60DE4577-48B3-6043-A234-9B4F9002E744}"/>
              </a:ext>
            </a:extLst>
          </p:cNvPr>
          <p:cNvGrpSpPr/>
          <p:nvPr/>
        </p:nvGrpSpPr>
        <p:grpSpPr>
          <a:xfrm>
            <a:off x="851247" y="1745633"/>
            <a:ext cx="6540026" cy="2743865"/>
            <a:chOff x="851247" y="1745633"/>
            <a:chExt cx="6540026" cy="2743865"/>
          </a:xfrm>
        </p:grpSpPr>
        <p:grpSp>
          <p:nvGrpSpPr>
            <p:cNvPr id="28" name="Group 27">
              <a:extLst>
                <a:ext uri="{FF2B5EF4-FFF2-40B4-BE49-F238E27FC236}">
                  <a16:creationId xmlns:a16="http://schemas.microsoft.com/office/drawing/2014/main" id="{E32E755A-DAB1-8540-A736-F9B1B576A858}"/>
                </a:ext>
              </a:extLst>
            </p:cNvPr>
            <p:cNvGrpSpPr/>
            <p:nvPr/>
          </p:nvGrpSpPr>
          <p:grpSpPr>
            <a:xfrm>
              <a:off x="911178" y="1801928"/>
              <a:ext cx="6480095" cy="2687570"/>
              <a:chOff x="911178" y="1801928"/>
              <a:chExt cx="6480095" cy="2687570"/>
            </a:xfrm>
          </p:grpSpPr>
          <p:pic>
            <p:nvPicPr>
              <p:cNvPr id="20" name="Picture 19" descr="A picture containing photo, sign, screen, person&#10;&#10;Description automatically generated">
                <a:extLst>
                  <a:ext uri="{FF2B5EF4-FFF2-40B4-BE49-F238E27FC236}">
                    <a16:creationId xmlns:a16="http://schemas.microsoft.com/office/drawing/2014/main" id="{5622658C-2988-4440-B8FC-27A6D525BF31}"/>
                  </a:ext>
                </a:extLst>
              </p:cNvPr>
              <p:cNvPicPr>
                <a:picLocks noChangeAspect="1"/>
              </p:cNvPicPr>
              <p:nvPr/>
            </p:nvPicPr>
            <p:blipFill>
              <a:blip r:embed="rId6"/>
              <a:stretch>
                <a:fillRect/>
              </a:stretch>
            </p:blipFill>
            <p:spPr>
              <a:xfrm>
                <a:off x="1013613" y="1986595"/>
                <a:ext cx="6377660" cy="2502903"/>
              </a:xfrm>
              <a:prstGeom prst="rect">
                <a:avLst/>
              </a:prstGeom>
            </p:spPr>
          </p:pic>
          <p:sp>
            <p:nvSpPr>
              <p:cNvPr id="21" name="Rectangle 20">
                <a:extLst>
                  <a:ext uri="{FF2B5EF4-FFF2-40B4-BE49-F238E27FC236}">
                    <a16:creationId xmlns:a16="http://schemas.microsoft.com/office/drawing/2014/main" id="{84FFAA0F-57DA-7948-AB6D-B0CE2644E075}"/>
                  </a:ext>
                </a:extLst>
              </p:cNvPr>
              <p:cNvSpPr/>
              <p:nvPr/>
            </p:nvSpPr>
            <p:spPr>
              <a:xfrm>
                <a:off x="911178" y="1801928"/>
                <a:ext cx="5118362" cy="369332"/>
              </a:xfrm>
              <a:prstGeom prst="rect">
                <a:avLst/>
              </a:prstGeom>
            </p:spPr>
            <p:txBody>
              <a:bodyPr wrap="square">
                <a:spAutoFit/>
              </a:bodyPr>
              <a:lstStyle/>
              <a:p>
                <a:r>
                  <a:rPr lang="en-US"/>
                  <a:t>Single View Metrology with </a:t>
                </a:r>
                <a:r>
                  <a:rPr lang="en-US" b="1"/>
                  <a:t>absolute</a:t>
                </a:r>
                <a:r>
                  <a:rPr lang="en-US"/>
                  <a:t> scale</a:t>
                </a:r>
              </a:p>
            </p:txBody>
          </p:sp>
        </p:grpSp>
        <p:sp>
          <p:nvSpPr>
            <p:cNvPr id="56" name="Rounded Rectangle 55">
              <a:extLst>
                <a:ext uri="{FF2B5EF4-FFF2-40B4-BE49-F238E27FC236}">
                  <a16:creationId xmlns:a16="http://schemas.microsoft.com/office/drawing/2014/main" id="{5C5E29E7-97CE-8E4E-87AF-C51331CC6317}"/>
                </a:ext>
              </a:extLst>
            </p:cNvPr>
            <p:cNvSpPr/>
            <p:nvPr/>
          </p:nvSpPr>
          <p:spPr>
            <a:xfrm>
              <a:off x="851247" y="1745633"/>
              <a:ext cx="5178293" cy="2571985"/>
            </a:xfrm>
            <a:prstGeom prst="roundRect">
              <a:avLst>
                <a:gd name="adj" fmla="val 9231"/>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56227FB1-6445-DA46-A470-0CEE21A9864A}"/>
              </a:ext>
            </a:extLst>
          </p:cNvPr>
          <p:cNvGrpSpPr/>
          <p:nvPr/>
        </p:nvGrpSpPr>
        <p:grpSpPr>
          <a:xfrm>
            <a:off x="6305382" y="1745633"/>
            <a:ext cx="5245396" cy="2571984"/>
            <a:chOff x="6305382" y="1745633"/>
            <a:chExt cx="5245396" cy="2571984"/>
          </a:xfrm>
        </p:grpSpPr>
        <p:grpSp>
          <p:nvGrpSpPr>
            <p:cNvPr id="27" name="Group 26">
              <a:extLst>
                <a:ext uri="{FF2B5EF4-FFF2-40B4-BE49-F238E27FC236}">
                  <a16:creationId xmlns:a16="http://schemas.microsoft.com/office/drawing/2014/main" id="{A7D62642-EDB8-AB47-9E1C-6F3F1EBD2A8F}"/>
                </a:ext>
              </a:extLst>
            </p:cNvPr>
            <p:cNvGrpSpPr/>
            <p:nvPr/>
          </p:nvGrpSpPr>
          <p:grpSpPr>
            <a:xfrm>
              <a:off x="6432416" y="1801928"/>
              <a:ext cx="5118362" cy="2452288"/>
              <a:chOff x="6432416" y="1801928"/>
              <a:chExt cx="5118362" cy="2452288"/>
            </a:xfrm>
          </p:grpSpPr>
          <p:grpSp>
            <p:nvGrpSpPr>
              <p:cNvPr id="25" name="Group 24">
                <a:extLst>
                  <a:ext uri="{FF2B5EF4-FFF2-40B4-BE49-F238E27FC236}">
                    <a16:creationId xmlns:a16="http://schemas.microsoft.com/office/drawing/2014/main" id="{46954922-D2E3-1C4E-9562-B653235538FB}"/>
                  </a:ext>
                </a:extLst>
              </p:cNvPr>
              <p:cNvGrpSpPr/>
              <p:nvPr/>
            </p:nvGrpSpPr>
            <p:grpSpPr>
              <a:xfrm>
                <a:off x="6486266" y="2139714"/>
                <a:ext cx="4629351" cy="2114502"/>
                <a:chOff x="3315430" y="4637450"/>
                <a:chExt cx="4629351" cy="2114502"/>
              </a:xfrm>
            </p:grpSpPr>
            <p:pic>
              <p:nvPicPr>
                <p:cNvPr id="22" name="Picture 21">
                  <a:extLst>
                    <a:ext uri="{FF2B5EF4-FFF2-40B4-BE49-F238E27FC236}">
                      <a16:creationId xmlns:a16="http://schemas.microsoft.com/office/drawing/2014/main" id="{1556D608-9DB6-5B49-9E6C-404D7B199F89}"/>
                    </a:ext>
                  </a:extLst>
                </p:cNvPr>
                <p:cNvPicPr>
                  <a:picLocks noChangeAspect="1"/>
                </p:cNvPicPr>
                <p:nvPr/>
              </p:nvPicPr>
              <p:blipFill>
                <a:blip r:embed="rId7"/>
                <a:stretch>
                  <a:fillRect/>
                </a:stretch>
              </p:blipFill>
              <p:spPr>
                <a:xfrm>
                  <a:off x="3315430" y="4637450"/>
                  <a:ext cx="1810014" cy="2114502"/>
                </a:xfrm>
                <a:prstGeom prst="rect">
                  <a:avLst/>
                </a:prstGeom>
              </p:spPr>
            </p:pic>
            <p:pic>
              <p:nvPicPr>
                <p:cNvPr id="24" name="Picture 23" descr="A group of people sitting on a bench&#10;&#10;Description automatically generated">
                  <a:extLst>
                    <a:ext uri="{FF2B5EF4-FFF2-40B4-BE49-F238E27FC236}">
                      <a16:creationId xmlns:a16="http://schemas.microsoft.com/office/drawing/2014/main" id="{C4AECE0A-D62D-1D43-B183-16442436E659}"/>
                    </a:ext>
                  </a:extLst>
                </p:cNvPr>
                <p:cNvPicPr>
                  <a:picLocks noChangeAspect="1"/>
                </p:cNvPicPr>
                <p:nvPr/>
              </p:nvPicPr>
              <p:blipFill>
                <a:blip r:embed="rId8"/>
                <a:stretch>
                  <a:fillRect/>
                </a:stretch>
              </p:blipFill>
              <p:spPr>
                <a:xfrm>
                  <a:off x="5125444" y="4637450"/>
                  <a:ext cx="2819337" cy="2114502"/>
                </a:xfrm>
                <a:prstGeom prst="rect">
                  <a:avLst/>
                </a:prstGeom>
              </p:spPr>
            </p:pic>
          </p:grpSp>
          <p:sp>
            <p:nvSpPr>
              <p:cNvPr id="26" name="Rectangle 25">
                <a:extLst>
                  <a:ext uri="{FF2B5EF4-FFF2-40B4-BE49-F238E27FC236}">
                    <a16:creationId xmlns:a16="http://schemas.microsoft.com/office/drawing/2014/main" id="{7988FC6C-D551-5244-B09E-DB6741249AFD}"/>
                  </a:ext>
                </a:extLst>
              </p:cNvPr>
              <p:cNvSpPr/>
              <p:nvPr/>
            </p:nvSpPr>
            <p:spPr>
              <a:xfrm>
                <a:off x="6432416" y="1801928"/>
                <a:ext cx="5118362" cy="369332"/>
              </a:xfrm>
              <a:prstGeom prst="rect">
                <a:avLst/>
              </a:prstGeom>
            </p:spPr>
            <p:txBody>
              <a:bodyPr wrap="square">
                <a:spAutoFit/>
              </a:bodyPr>
              <a:lstStyle/>
              <a:p>
                <a:r>
                  <a:rPr lang="en-US"/>
                  <a:t>Scale-consistent virtual object insertion in the wild</a:t>
                </a:r>
              </a:p>
            </p:txBody>
          </p:sp>
        </p:grpSp>
        <p:sp>
          <p:nvSpPr>
            <p:cNvPr id="57" name="Rounded Rectangle 56">
              <a:extLst>
                <a:ext uri="{FF2B5EF4-FFF2-40B4-BE49-F238E27FC236}">
                  <a16:creationId xmlns:a16="http://schemas.microsoft.com/office/drawing/2014/main" id="{B99E2A8C-0871-9B48-A462-9B814219A465}"/>
                </a:ext>
              </a:extLst>
            </p:cNvPr>
            <p:cNvSpPr/>
            <p:nvPr/>
          </p:nvSpPr>
          <p:spPr>
            <a:xfrm>
              <a:off x="6305382" y="1745633"/>
              <a:ext cx="5035372" cy="2571984"/>
            </a:xfrm>
            <a:prstGeom prst="roundRect">
              <a:avLst>
                <a:gd name="adj" fmla="val 9231"/>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FCD8CDE4-A555-114C-A801-6BA2378B0D65}"/>
              </a:ext>
            </a:extLst>
          </p:cNvPr>
          <p:cNvGrpSpPr/>
          <p:nvPr/>
        </p:nvGrpSpPr>
        <p:grpSpPr>
          <a:xfrm>
            <a:off x="851246" y="4592002"/>
            <a:ext cx="10489507" cy="1836299"/>
            <a:chOff x="851246" y="4592002"/>
            <a:chExt cx="10489507" cy="1836299"/>
          </a:xfrm>
        </p:grpSpPr>
        <p:grpSp>
          <p:nvGrpSpPr>
            <p:cNvPr id="54" name="Group 53">
              <a:extLst>
                <a:ext uri="{FF2B5EF4-FFF2-40B4-BE49-F238E27FC236}">
                  <a16:creationId xmlns:a16="http://schemas.microsoft.com/office/drawing/2014/main" id="{7EE0FCBA-4568-CE48-A76A-8AE1F4B96C63}"/>
                </a:ext>
              </a:extLst>
            </p:cNvPr>
            <p:cNvGrpSpPr/>
            <p:nvPr/>
          </p:nvGrpSpPr>
          <p:grpSpPr>
            <a:xfrm>
              <a:off x="1013613" y="5017464"/>
              <a:ext cx="10241070" cy="1278593"/>
              <a:chOff x="311723" y="4998263"/>
              <a:chExt cx="11238780" cy="1403156"/>
            </a:xfrm>
          </p:grpSpPr>
          <p:pic>
            <p:nvPicPr>
              <p:cNvPr id="47" name="Picture 46" descr="A picture containing photo, playing, standing, person&#10;&#10;Description automatically generated">
                <a:extLst>
                  <a:ext uri="{FF2B5EF4-FFF2-40B4-BE49-F238E27FC236}">
                    <a16:creationId xmlns:a16="http://schemas.microsoft.com/office/drawing/2014/main" id="{8BBC1CFF-E22A-1D40-A950-F210A22C01B9}"/>
                  </a:ext>
                </a:extLst>
              </p:cNvPr>
              <p:cNvPicPr>
                <a:picLocks noChangeAspect="1"/>
              </p:cNvPicPr>
              <p:nvPr/>
            </p:nvPicPr>
            <p:blipFill rotWithShape="1">
              <a:blip r:embed="rId9"/>
              <a:srcRect t="68808"/>
              <a:stretch/>
            </p:blipFill>
            <p:spPr>
              <a:xfrm>
                <a:off x="311723" y="5018886"/>
                <a:ext cx="4102100" cy="1382533"/>
              </a:xfrm>
              <a:prstGeom prst="rect">
                <a:avLst/>
              </a:prstGeom>
            </p:spPr>
          </p:pic>
          <p:pic>
            <p:nvPicPr>
              <p:cNvPr id="52" name="Picture 51" descr="A group of people standing in front of a crowd posing for the camera&#10;&#10;Description automatically generated">
                <a:extLst>
                  <a:ext uri="{FF2B5EF4-FFF2-40B4-BE49-F238E27FC236}">
                    <a16:creationId xmlns:a16="http://schemas.microsoft.com/office/drawing/2014/main" id="{A8CDCA85-A484-2346-B876-0E08434C5496}"/>
                  </a:ext>
                </a:extLst>
              </p:cNvPr>
              <p:cNvPicPr>
                <a:picLocks noChangeAspect="1"/>
              </p:cNvPicPr>
              <p:nvPr/>
            </p:nvPicPr>
            <p:blipFill>
              <a:blip r:embed="rId10"/>
              <a:stretch>
                <a:fillRect/>
              </a:stretch>
            </p:blipFill>
            <p:spPr>
              <a:xfrm>
                <a:off x="4662014" y="5003512"/>
                <a:ext cx="2068796" cy="1377282"/>
              </a:xfrm>
              <a:prstGeom prst="rect">
                <a:avLst/>
              </a:prstGeom>
            </p:spPr>
          </p:pic>
          <p:pic>
            <p:nvPicPr>
              <p:cNvPr id="53" name="Picture 52">
                <a:extLst>
                  <a:ext uri="{FF2B5EF4-FFF2-40B4-BE49-F238E27FC236}">
                    <a16:creationId xmlns:a16="http://schemas.microsoft.com/office/drawing/2014/main" id="{51C9003E-5B24-E246-B4C8-459337168633}"/>
                  </a:ext>
                </a:extLst>
              </p:cNvPr>
              <p:cNvPicPr>
                <a:picLocks noChangeAspect="1"/>
              </p:cNvPicPr>
              <p:nvPr/>
            </p:nvPicPr>
            <p:blipFill rotWithShape="1">
              <a:blip r:embed="rId11"/>
              <a:srcRect r="50000" b="68190"/>
              <a:stretch/>
            </p:blipFill>
            <p:spPr>
              <a:xfrm>
                <a:off x="6979001" y="4998263"/>
                <a:ext cx="4571502" cy="1382532"/>
              </a:xfrm>
              <a:prstGeom prst="rect">
                <a:avLst/>
              </a:prstGeom>
            </p:spPr>
          </p:pic>
        </p:grpSp>
        <p:sp>
          <p:nvSpPr>
            <p:cNvPr id="55" name="Rectangle 54">
              <a:extLst>
                <a:ext uri="{FF2B5EF4-FFF2-40B4-BE49-F238E27FC236}">
                  <a16:creationId xmlns:a16="http://schemas.microsoft.com/office/drawing/2014/main" id="{7F8B6021-A400-724B-AD83-80434AD11831}"/>
                </a:ext>
              </a:extLst>
            </p:cNvPr>
            <p:cNvSpPr/>
            <p:nvPr/>
          </p:nvSpPr>
          <p:spPr>
            <a:xfrm>
              <a:off x="937317" y="4648132"/>
              <a:ext cx="5118362" cy="369332"/>
            </a:xfrm>
            <a:prstGeom prst="rect">
              <a:avLst/>
            </a:prstGeom>
          </p:spPr>
          <p:txBody>
            <a:bodyPr wrap="square">
              <a:spAutoFit/>
            </a:bodyPr>
            <a:lstStyle/>
            <a:p>
              <a:r>
                <a:rPr lang="en-US"/>
                <a:t>Datasets and benchmarks</a:t>
              </a:r>
            </a:p>
          </p:txBody>
        </p:sp>
        <p:sp>
          <p:nvSpPr>
            <p:cNvPr id="58" name="Rounded Rectangle 57">
              <a:extLst>
                <a:ext uri="{FF2B5EF4-FFF2-40B4-BE49-F238E27FC236}">
                  <a16:creationId xmlns:a16="http://schemas.microsoft.com/office/drawing/2014/main" id="{71A1015B-7BFB-BA48-8755-CD94DEEC3F1B}"/>
                </a:ext>
              </a:extLst>
            </p:cNvPr>
            <p:cNvSpPr/>
            <p:nvPr/>
          </p:nvSpPr>
          <p:spPr>
            <a:xfrm>
              <a:off x="851246" y="4592002"/>
              <a:ext cx="10489507" cy="1836299"/>
            </a:xfrm>
            <a:prstGeom prst="roundRect">
              <a:avLst>
                <a:gd name="adj" fmla="val 9231"/>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Audio 5">
            <a:hlinkClick r:id="" action="ppaction://media"/>
            <a:extLst>
              <a:ext uri="{FF2B5EF4-FFF2-40B4-BE49-F238E27FC236}">
                <a16:creationId xmlns:a16="http://schemas.microsoft.com/office/drawing/2014/main" id="{246D3E6C-D6FE-4BBC-94D5-2322350C5261}"/>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795125" y="6461125"/>
            <a:ext cx="244475" cy="244475"/>
          </a:xfrm>
          <a:prstGeom prst="rect">
            <a:avLst/>
          </a:prstGeom>
        </p:spPr>
      </p:pic>
    </p:spTree>
    <p:custDataLst>
      <p:tags r:id="rId1"/>
    </p:custDataLst>
    <p:extLst>
      <p:ext uri="{BB962C8B-B14F-4D97-AF65-F5344CB8AC3E}">
        <p14:creationId xmlns:p14="http://schemas.microsoft.com/office/powerpoint/2010/main" val="75977173"/>
      </p:ext>
    </p:extLst>
  </p:cSld>
  <p:clrMapOvr>
    <a:masterClrMapping/>
  </p:clrMapOvr>
  <mc:AlternateContent xmlns:mc="http://schemas.openxmlformats.org/markup-compatibility/2006" xmlns:p14="http://schemas.microsoft.com/office/powerpoint/2010/main">
    <mc:Choice Requires="p14">
      <p:transition spd="slow" p14:dur="2000" advTm="30274"/>
    </mc:Choice>
    <mc:Fallback xmlns="">
      <p:transition spd="slow" advTm="30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B40F31-5E3C-204E-9D10-7EB3CD63062F}"/>
              </a:ext>
            </a:extLst>
          </p:cNvPr>
          <p:cNvSpPr txBox="1"/>
          <p:nvPr/>
        </p:nvSpPr>
        <p:spPr>
          <a:xfrm>
            <a:off x="0" y="2063416"/>
            <a:ext cx="12191999" cy="2154436"/>
          </a:xfrm>
          <a:prstGeom prst="rect">
            <a:avLst/>
          </a:prstGeom>
          <a:noFill/>
        </p:spPr>
        <p:txBody>
          <a:bodyPr wrap="square" rtlCol="0">
            <a:spAutoFit/>
          </a:bodyPr>
          <a:lstStyle/>
          <a:p>
            <a:pPr algn="ctr"/>
            <a:r>
              <a:rPr lang="en-US" sz="4800" b="1"/>
              <a:t>Single View Metrology in the Wild</a:t>
            </a:r>
          </a:p>
          <a:p>
            <a:pPr algn="ctr"/>
            <a:endParaRPr lang="en-US"/>
          </a:p>
          <a:p>
            <a:pPr algn="ctr"/>
            <a:r>
              <a:rPr lang="en-US"/>
              <a:t>Rui Zhu</a:t>
            </a:r>
            <a:r>
              <a:rPr lang="en-US" baseline="30000"/>
              <a:t>1</a:t>
            </a:r>
            <a:r>
              <a:rPr lang="en-US"/>
              <a:t>, </a:t>
            </a:r>
            <a:r>
              <a:rPr lang="en-US" err="1"/>
              <a:t>Xingyi</a:t>
            </a:r>
            <a:r>
              <a:rPr lang="en-US"/>
              <a:t> Yang</a:t>
            </a:r>
            <a:r>
              <a:rPr lang="en-US" baseline="30000"/>
              <a:t>1</a:t>
            </a:r>
            <a:r>
              <a:rPr lang="en-US"/>
              <a:t>, Yannick Hold-Geoffroy</a:t>
            </a:r>
            <a:r>
              <a:rPr lang="en-US" baseline="30000"/>
              <a:t>2</a:t>
            </a:r>
            <a:r>
              <a:rPr lang="en-US"/>
              <a:t>, Federico Perazzi</a:t>
            </a:r>
            <a:r>
              <a:rPr lang="en-US" baseline="30000"/>
              <a:t>2</a:t>
            </a:r>
            <a:r>
              <a:rPr lang="en-US"/>
              <a:t>, Jonathan Eisenmann</a:t>
            </a:r>
            <a:r>
              <a:rPr lang="en-US" baseline="30000"/>
              <a:t>2</a:t>
            </a:r>
            <a:r>
              <a:rPr lang="en-US"/>
              <a:t>, </a:t>
            </a:r>
          </a:p>
          <a:p>
            <a:pPr algn="ctr"/>
            <a:r>
              <a:rPr lang="en-US"/>
              <a:t>Kalyan Sunkavalli</a:t>
            </a:r>
            <a:r>
              <a:rPr lang="en-US" baseline="30000"/>
              <a:t>2</a:t>
            </a:r>
            <a:r>
              <a:rPr lang="en-US"/>
              <a:t>, Manmohan Chandraker</a:t>
            </a:r>
            <a:r>
              <a:rPr lang="en-US" baseline="30000"/>
              <a:t>1</a:t>
            </a:r>
          </a:p>
          <a:p>
            <a:pPr algn="ctr"/>
            <a:endParaRPr lang="en-US" baseline="30000"/>
          </a:p>
          <a:p>
            <a:pPr algn="ctr"/>
            <a:r>
              <a:rPr lang="en-US" sz="2000"/>
              <a:t>University of California San Diego</a:t>
            </a:r>
            <a:r>
              <a:rPr lang="en-US" sz="2000" baseline="30000"/>
              <a:t>1</a:t>
            </a:r>
            <a:r>
              <a:rPr lang="en-US" sz="2000"/>
              <a:t>, Adobe Research</a:t>
            </a:r>
            <a:r>
              <a:rPr lang="en-US" sz="2000" baseline="30000"/>
              <a:t>2</a:t>
            </a:r>
          </a:p>
        </p:txBody>
      </p:sp>
      <p:pic>
        <p:nvPicPr>
          <p:cNvPr id="5" name="Picture 4">
            <a:extLst>
              <a:ext uri="{FF2B5EF4-FFF2-40B4-BE49-F238E27FC236}">
                <a16:creationId xmlns:a16="http://schemas.microsoft.com/office/drawing/2014/main" id="{43B3F17A-DF54-F047-A49F-07CACE04049D}"/>
              </a:ext>
            </a:extLst>
          </p:cNvPr>
          <p:cNvPicPr>
            <a:picLocks noChangeAspect="1"/>
          </p:cNvPicPr>
          <p:nvPr/>
        </p:nvPicPr>
        <p:blipFill>
          <a:blip r:embed="rId5"/>
          <a:stretch>
            <a:fillRect/>
          </a:stretch>
        </p:blipFill>
        <p:spPr>
          <a:xfrm>
            <a:off x="8504637" y="5672889"/>
            <a:ext cx="3562166" cy="1064459"/>
          </a:xfrm>
          <a:prstGeom prst="rect">
            <a:avLst/>
          </a:prstGeom>
        </p:spPr>
      </p:pic>
      <p:pic>
        <p:nvPicPr>
          <p:cNvPr id="7" name="Picture 6">
            <a:extLst>
              <a:ext uri="{FF2B5EF4-FFF2-40B4-BE49-F238E27FC236}">
                <a16:creationId xmlns:a16="http://schemas.microsoft.com/office/drawing/2014/main" id="{5318C7DB-64AC-5148-A758-319511402AF0}"/>
              </a:ext>
            </a:extLst>
          </p:cNvPr>
          <p:cNvPicPr>
            <a:picLocks noChangeAspect="1"/>
          </p:cNvPicPr>
          <p:nvPr/>
        </p:nvPicPr>
        <p:blipFill>
          <a:blip r:embed="rId6"/>
          <a:stretch>
            <a:fillRect/>
          </a:stretch>
        </p:blipFill>
        <p:spPr>
          <a:xfrm>
            <a:off x="1" y="4703562"/>
            <a:ext cx="2154436" cy="2154436"/>
          </a:xfrm>
          <a:prstGeom prst="rect">
            <a:avLst/>
          </a:prstGeom>
        </p:spPr>
      </p:pic>
      <p:pic>
        <p:nvPicPr>
          <p:cNvPr id="8" name="Picture 7">
            <a:extLst>
              <a:ext uri="{FF2B5EF4-FFF2-40B4-BE49-F238E27FC236}">
                <a16:creationId xmlns:a16="http://schemas.microsoft.com/office/drawing/2014/main" id="{38BE0E78-C5F0-D945-BE63-DE9137B68C85}"/>
              </a:ext>
            </a:extLst>
          </p:cNvPr>
          <p:cNvPicPr>
            <a:picLocks noChangeAspect="1"/>
          </p:cNvPicPr>
          <p:nvPr/>
        </p:nvPicPr>
        <p:blipFill>
          <a:blip r:embed="rId7"/>
          <a:stretch>
            <a:fillRect/>
          </a:stretch>
        </p:blipFill>
        <p:spPr>
          <a:xfrm>
            <a:off x="4444272" y="5763415"/>
            <a:ext cx="3733465" cy="873790"/>
          </a:xfrm>
          <a:prstGeom prst="rect">
            <a:avLst/>
          </a:prstGeom>
        </p:spPr>
      </p:pic>
      <p:pic>
        <p:nvPicPr>
          <p:cNvPr id="6" name="Picture 5">
            <a:extLst>
              <a:ext uri="{FF2B5EF4-FFF2-40B4-BE49-F238E27FC236}">
                <a16:creationId xmlns:a16="http://schemas.microsoft.com/office/drawing/2014/main" id="{58361070-73E3-0A43-A534-E0E4443C8922}"/>
              </a:ext>
            </a:extLst>
          </p:cNvPr>
          <p:cNvPicPr>
            <a:picLocks noChangeAspect="1"/>
          </p:cNvPicPr>
          <p:nvPr/>
        </p:nvPicPr>
        <p:blipFill>
          <a:blip r:embed="rId8"/>
          <a:stretch>
            <a:fillRect/>
          </a:stretch>
        </p:blipFill>
        <p:spPr>
          <a:xfrm>
            <a:off x="3401144" y="5672889"/>
            <a:ext cx="977565" cy="977565"/>
          </a:xfrm>
          <a:prstGeom prst="rect">
            <a:avLst/>
          </a:prstGeom>
        </p:spPr>
      </p:pic>
      <p:pic>
        <p:nvPicPr>
          <p:cNvPr id="3" name="Audio 2">
            <a:hlinkClick r:id="" action="ppaction://media"/>
            <a:extLst>
              <a:ext uri="{FF2B5EF4-FFF2-40B4-BE49-F238E27FC236}">
                <a16:creationId xmlns:a16="http://schemas.microsoft.com/office/drawing/2014/main" id="{75737BBE-9AD5-42CC-9DE8-49399B1854D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078995635"/>
      </p:ext>
    </p:extLst>
  </p:cSld>
  <p:clrMapOvr>
    <a:masterClrMapping/>
  </p:clrMapOvr>
  <mc:AlternateContent xmlns:mc="http://schemas.openxmlformats.org/markup-compatibility/2006" xmlns:p14="http://schemas.microsoft.com/office/powerpoint/2010/main">
    <mc:Choice Requires="p14">
      <p:transition spd="slow" p14:dur="2000" advTm="3804"/>
    </mc:Choice>
    <mc:Fallback xmlns="">
      <p:transition spd="slow" advTm="3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DC4233A6-830E-D540-8245-D19E4C5839EC}"/>
              </a:ext>
            </a:extLst>
          </p:cNvPr>
          <p:cNvSpPr txBox="1"/>
          <p:nvPr/>
        </p:nvSpPr>
        <p:spPr>
          <a:xfrm>
            <a:off x="2537267" y="5156515"/>
            <a:ext cx="7125740" cy="338554"/>
          </a:xfrm>
          <a:prstGeom prst="rect">
            <a:avLst/>
          </a:prstGeom>
          <a:solidFill>
            <a:schemeClr val="bg1"/>
          </a:solidFill>
        </p:spPr>
        <p:txBody>
          <a:bodyPr wrap="square" rtlCol="0">
            <a:spAutoFit/>
          </a:bodyPr>
          <a:lstStyle/>
          <a:p>
            <a:pPr algn="ctr"/>
            <a:r>
              <a:rPr lang="en-US" sz="1600" b="1"/>
              <a:t>Single View Metrology</a:t>
            </a:r>
          </a:p>
        </p:txBody>
      </p:sp>
      <p:sp>
        <p:nvSpPr>
          <p:cNvPr id="2" name="Title 1">
            <a:extLst>
              <a:ext uri="{FF2B5EF4-FFF2-40B4-BE49-F238E27FC236}">
                <a16:creationId xmlns:a16="http://schemas.microsoft.com/office/drawing/2014/main" id="{0C477D2E-9947-FB4E-B316-E205A6B985AE}"/>
              </a:ext>
            </a:extLst>
          </p:cNvPr>
          <p:cNvSpPr>
            <a:spLocks noGrp="1"/>
          </p:cNvSpPr>
          <p:nvPr>
            <p:ph type="title"/>
          </p:nvPr>
        </p:nvSpPr>
        <p:spPr/>
        <p:txBody>
          <a:bodyPr>
            <a:noAutofit/>
          </a:bodyPr>
          <a:lstStyle/>
          <a:p>
            <a:r>
              <a:rPr lang="en-US" sz="3600" b="1"/>
              <a:t>Motivation:</a:t>
            </a:r>
            <a:r>
              <a:rPr lang="en-US" sz="3600"/>
              <a:t> </a:t>
            </a:r>
            <a:r>
              <a:rPr lang="en-US" sz="2800"/>
              <a:t>Single View Metrology with </a:t>
            </a:r>
            <a:r>
              <a:rPr lang="en-US" sz="2800" b="1" i="1"/>
              <a:t>Absolute</a:t>
            </a:r>
            <a:r>
              <a:rPr lang="en-US" sz="2800"/>
              <a:t> Scale Estimation</a:t>
            </a:r>
            <a:endParaRPr lang="en-US" sz="3600"/>
          </a:p>
        </p:txBody>
      </p:sp>
      <p:pic>
        <p:nvPicPr>
          <p:cNvPr id="4" name="Picture 3" descr="Two people sitting on a park bench&#10;&#10;Description automatically generated">
            <a:extLst>
              <a:ext uri="{FF2B5EF4-FFF2-40B4-BE49-F238E27FC236}">
                <a16:creationId xmlns:a16="http://schemas.microsoft.com/office/drawing/2014/main" id="{1A632794-0DC9-4540-A404-CBE4727EBB62}"/>
              </a:ext>
            </a:extLst>
          </p:cNvPr>
          <p:cNvPicPr>
            <a:picLocks noChangeAspect="1"/>
          </p:cNvPicPr>
          <p:nvPr/>
        </p:nvPicPr>
        <p:blipFill rotWithShape="1">
          <a:blip r:embed="rId6"/>
          <a:srcRect r="49293"/>
          <a:stretch/>
        </p:blipFill>
        <p:spPr>
          <a:xfrm>
            <a:off x="308536" y="2078792"/>
            <a:ext cx="2066656" cy="3056741"/>
          </a:xfrm>
          <a:prstGeom prst="rect">
            <a:avLst/>
          </a:prstGeom>
        </p:spPr>
      </p:pic>
      <p:cxnSp>
        <p:nvCxnSpPr>
          <p:cNvPr id="5" name="Straight Connector 4">
            <a:extLst>
              <a:ext uri="{FF2B5EF4-FFF2-40B4-BE49-F238E27FC236}">
                <a16:creationId xmlns:a16="http://schemas.microsoft.com/office/drawing/2014/main" id="{87078171-68DC-1045-83B6-EEE36BFA0561}"/>
              </a:ext>
            </a:extLst>
          </p:cNvPr>
          <p:cNvCxnSpPr>
            <a:cxnSpLocks/>
          </p:cNvCxnSpPr>
          <p:nvPr/>
        </p:nvCxnSpPr>
        <p:spPr>
          <a:xfrm>
            <a:off x="2771505" y="5003567"/>
            <a:ext cx="35702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23221DA-A1F5-0C4B-89F1-1C1E49F3C98B}"/>
              </a:ext>
            </a:extLst>
          </p:cNvPr>
          <p:cNvCxnSpPr>
            <a:cxnSpLocks/>
          </p:cNvCxnSpPr>
          <p:nvPr/>
        </p:nvCxnSpPr>
        <p:spPr>
          <a:xfrm>
            <a:off x="2978710" y="2508802"/>
            <a:ext cx="2386651" cy="2494767"/>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FB9BF50C-02CF-0D4A-9ED8-3A36F372A600}"/>
              </a:ext>
            </a:extLst>
          </p:cNvPr>
          <p:cNvCxnSpPr>
            <a:cxnSpLocks/>
          </p:cNvCxnSpPr>
          <p:nvPr/>
        </p:nvCxnSpPr>
        <p:spPr>
          <a:xfrm>
            <a:off x="2978517" y="2508800"/>
            <a:ext cx="2394802" cy="919845"/>
          </a:xfrm>
          <a:prstGeom prst="line">
            <a:avLst/>
          </a:prstGeom>
          <a:ln w="9525">
            <a:prstDash val="dash"/>
          </a:ln>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ACF74B78-1042-4B47-BBB9-5EEED0FDC4CD}"/>
              </a:ext>
            </a:extLst>
          </p:cNvPr>
          <p:cNvGrpSpPr/>
          <p:nvPr/>
        </p:nvGrpSpPr>
        <p:grpSpPr>
          <a:xfrm>
            <a:off x="2580927" y="2143225"/>
            <a:ext cx="1552382" cy="1363832"/>
            <a:chOff x="7872462" y="1903360"/>
            <a:chExt cx="1106318" cy="971946"/>
          </a:xfrm>
        </p:grpSpPr>
        <p:pic>
          <p:nvPicPr>
            <p:cNvPr id="9" name="Picture 8">
              <a:extLst>
                <a:ext uri="{FF2B5EF4-FFF2-40B4-BE49-F238E27FC236}">
                  <a16:creationId xmlns:a16="http://schemas.microsoft.com/office/drawing/2014/main" id="{73F45C8C-48D7-414A-9BEA-678989AECCB5}"/>
                </a:ext>
              </a:extLst>
            </p:cNvPr>
            <p:cNvPicPr>
              <a:picLocks noChangeAspect="1"/>
            </p:cNvPicPr>
            <p:nvPr/>
          </p:nvPicPr>
          <p:blipFill>
            <a:blip r:embed="rId7"/>
            <a:stretch>
              <a:fillRect/>
            </a:stretch>
          </p:blipFill>
          <p:spPr>
            <a:xfrm rot="1391650">
              <a:off x="7971007" y="2050296"/>
              <a:ext cx="373671" cy="277918"/>
            </a:xfrm>
            <a:prstGeom prst="rect">
              <a:avLst/>
            </a:prstGeom>
          </p:spPr>
        </p:pic>
        <p:cxnSp>
          <p:nvCxnSpPr>
            <p:cNvPr id="10" name="Straight Connector 9">
              <a:extLst>
                <a:ext uri="{FF2B5EF4-FFF2-40B4-BE49-F238E27FC236}">
                  <a16:creationId xmlns:a16="http://schemas.microsoft.com/office/drawing/2014/main" id="{113FC13F-A07C-8F45-9574-074B787185B0}"/>
                </a:ext>
              </a:extLst>
            </p:cNvPr>
            <p:cNvCxnSpPr>
              <a:cxnSpLocks/>
            </p:cNvCxnSpPr>
            <p:nvPr/>
          </p:nvCxnSpPr>
          <p:spPr>
            <a:xfrm flipV="1">
              <a:off x="8501435" y="2301838"/>
              <a:ext cx="477345" cy="573468"/>
            </a:xfrm>
            <a:prstGeom prst="line">
              <a:avLst/>
            </a:prstGeom>
            <a:ln w="1905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31A023A-98E0-C449-AAA4-D530C787C5F4}"/>
                </a:ext>
              </a:extLst>
            </p:cNvPr>
            <p:cNvCxnSpPr>
              <a:cxnSpLocks/>
            </p:cNvCxnSpPr>
            <p:nvPr/>
          </p:nvCxnSpPr>
          <p:spPr>
            <a:xfrm flipV="1">
              <a:off x="8143106" y="1903360"/>
              <a:ext cx="212576" cy="255384"/>
            </a:xfrm>
            <a:prstGeom prst="line">
              <a:avLst/>
            </a:prstGeom>
            <a:ln w="12700">
              <a:solidFill>
                <a:schemeClr val="accent1"/>
              </a:solidFill>
              <a:headEnd type="none" w="med" len="med"/>
              <a:tailEnd type="stealth"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54F1DC3-576B-3D41-AC5D-8CD2250FD3B0}"/>
                </a:ext>
              </a:extLst>
            </p:cNvPr>
            <p:cNvCxnSpPr>
              <a:cxnSpLocks/>
            </p:cNvCxnSpPr>
            <p:nvPr/>
          </p:nvCxnSpPr>
          <p:spPr>
            <a:xfrm>
              <a:off x="8141822" y="2158744"/>
              <a:ext cx="242484" cy="193931"/>
            </a:xfrm>
            <a:prstGeom prst="line">
              <a:avLst/>
            </a:prstGeom>
            <a:ln w="12700">
              <a:solidFill>
                <a:schemeClr val="accent1"/>
              </a:solidFill>
              <a:headEnd type="none" w="med" len="med"/>
              <a:tailEnd type="stealth"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A5BD8591-1663-C548-8DB4-20046CEBD7F8}"/>
                </a:ext>
              </a:extLst>
            </p:cNvPr>
            <p:cNvCxnSpPr>
              <a:cxnSpLocks/>
            </p:cNvCxnSpPr>
            <p:nvPr/>
          </p:nvCxnSpPr>
          <p:spPr>
            <a:xfrm flipH="1" flipV="1">
              <a:off x="7872462" y="2151189"/>
              <a:ext cx="270644" cy="7555"/>
            </a:xfrm>
            <a:prstGeom prst="line">
              <a:avLst/>
            </a:prstGeom>
            <a:ln w="12700">
              <a:solidFill>
                <a:schemeClr val="accent1"/>
              </a:solidFill>
              <a:headEnd type="none" w="med" len="med"/>
              <a:tailEnd type="stealth" w="med" len="med"/>
            </a:ln>
          </p:spPr>
          <p:style>
            <a:lnRef idx="1">
              <a:schemeClr val="dk1"/>
            </a:lnRef>
            <a:fillRef idx="0">
              <a:schemeClr val="dk1"/>
            </a:fillRef>
            <a:effectRef idx="0">
              <a:schemeClr val="dk1"/>
            </a:effectRef>
            <a:fontRef idx="minor">
              <a:schemeClr val="tx1"/>
            </a:fontRef>
          </p:style>
        </p:cxnSp>
      </p:grpSp>
      <p:sp>
        <p:nvSpPr>
          <p:cNvPr id="14" name="Line Callout 1 13">
            <a:extLst>
              <a:ext uri="{FF2B5EF4-FFF2-40B4-BE49-F238E27FC236}">
                <a16:creationId xmlns:a16="http://schemas.microsoft.com/office/drawing/2014/main" id="{E6CE62E7-0054-C74F-8A0F-8FFB27E3F074}"/>
              </a:ext>
            </a:extLst>
          </p:cNvPr>
          <p:cNvSpPr/>
          <p:nvPr/>
        </p:nvSpPr>
        <p:spPr>
          <a:xfrm>
            <a:off x="4442007" y="2393101"/>
            <a:ext cx="1295343" cy="375686"/>
          </a:xfrm>
          <a:prstGeom prst="borderCallout1">
            <a:avLst>
              <a:gd name="adj1" fmla="val 102210"/>
              <a:gd name="adj2" fmla="val 51470"/>
              <a:gd name="adj3" fmla="val 233200"/>
              <a:gd name="adj4" fmla="val 51372"/>
            </a:avLst>
          </a:prstGeom>
          <a:noFill/>
          <a:ln w="19050">
            <a:solidFill>
              <a:schemeClr val="accent1"/>
            </a:solidFill>
            <a:prstDash val="solid"/>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tx1"/>
                </a:solidFill>
              </a:rPr>
              <a:t>Sitting person: 1.75m</a:t>
            </a:r>
          </a:p>
        </p:txBody>
      </p:sp>
      <p:sp>
        <p:nvSpPr>
          <p:cNvPr id="15" name="Line Callout 1 14">
            <a:extLst>
              <a:ext uri="{FF2B5EF4-FFF2-40B4-BE49-F238E27FC236}">
                <a16:creationId xmlns:a16="http://schemas.microsoft.com/office/drawing/2014/main" id="{9C843689-2571-6941-9AEC-95F7D21274D5}"/>
              </a:ext>
            </a:extLst>
          </p:cNvPr>
          <p:cNvSpPr/>
          <p:nvPr/>
        </p:nvSpPr>
        <p:spPr>
          <a:xfrm>
            <a:off x="5450534" y="3119686"/>
            <a:ext cx="804794" cy="356293"/>
          </a:xfrm>
          <a:prstGeom prst="borderCallout1">
            <a:avLst>
              <a:gd name="adj1" fmla="val 102210"/>
              <a:gd name="adj2" fmla="val 51470"/>
              <a:gd name="adj3" fmla="val 246458"/>
              <a:gd name="adj4" fmla="val 50841"/>
            </a:avLst>
          </a:prstGeom>
          <a:noFill/>
          <a:ln w="19050">
            <a:solidFill>
              <a:schemeClr val="accent1"/>
            </a:solidFill>
            <a:prstDash val="solid"/>
            <a:tailEnd type="oval" w="sm" len="s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a:solidFill>
                  <a:schemeClr val="tx1"/>
                </a:solidFill>
              </a:rPr>
              <a:t>Chair to insert: 1m</a:t>
            </a:r>
          </a:p>
        </p:txBody>
      </p:sp>
      <p:pic>
        <p:nvPicPr>
          <p:cNvPr id="16" name="Picture 15" descr="Two people sitting on a park bench&#10;&#10;Description automatically generated">
            <a:extLst>
              <a:ext uri="{FF2B5EF4-FFF2-40B4-BE49-F238E27FC236}">
                <a16:creationId xmlns:a16="http://schemas.microsoft.com/office/drawing/2014/main" id="{EFE03B9F-E1F1-CD4F-9121-3266B7E7D888}"/>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4167" b="81875" l="13750" r="36094">
                        <a14:foregroundMark x1="26094" y1="17292" x2="28125" y2="18542"/>
                        <a14:foregroundMark x1="26094" y1="14792" x2="26719" y2="15833"/>
                        <a14:foregroundMark x1="16094" y1="30208" x2="15937" y2="37500"/>
                        <a14:foregroundMark x1="31094" y1="77083" x2="33594" y2="80000"/>
                        <a14:foregroundMark x1="29531" y1="79792" x2="30781" y2="81042"/>
                        <a14:foregroundMark x1="28125" y1="77917" x2="29531" y2="80417"/>
                        <a14:foregroundMark x1="28906" y1="80833" x2="30781" y2="82083"/>
                        <a14:foregroundMark x1="15937" y1="41667" x2="15000" y2="40625"/>
                        <a14:foregroundMark x1="13750" y1="45208" x2="13750" y2="49375"/>
                        <a14:foregroundMark x1="24844" y1="14792" x2="26094" y2="14167"/>
                      </a14:backgroundRemoval>
                    </a14:imgEffect>
                  </a14:imgLayer>
                </a14:imgProps>
              </a:ext>
            </a:extLst>
          </a:blip>
          <a:srcRect l="11930" t="11681" r="61184" b="13210"/>
          <a:stretch/>
        </p:blipFill>
        <p:spPr>
          <a:xfrm>
            <a:off x="4618097" y="3268730"/>
            <a:ext cx="851564" cy="1784229"/>
          </a:xfrm>
          <a:prstGeom prst="rect">
            <a:avLst/>
          </a:prstGeom>
        </p:spPr>
      </p:pic>
      <p:pic>
        <p:nvPicPr>
          <p:cNvPr id="17" name="Picture 16" descr="A close up of furniture&#10;&#10;Description automatically generated">
            <a:extLst>
              <a:ext uri="{FF2B5EF4-FFF2-40B4-BE49-F238E27FC236}">
                <a16:creationId xmlns:a16="http://schemas.microsoft.com/office/drawing/2014/main" id="{3BC77ECF-E7E6-B747-BD10-F87B6E6B64F1}"/>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4219" r="90000">
                        <a14:foregroundMark x1="9063" y1="33750" x2="12656" y2="33333"/>
                        <a14:foregroundMark x1="5469" y1="44583" x2="6406" y2="48542"/>
                        <a14:foregroundMark x1="4219" y1="35000" x2="4219" y2="32917"/>
                      </a14:backgroundRemoval>
                    </a14:imgEffect>
                  </a14:imgLayer>
                </a14:imgProps>
              </a:ext>
            </a:extLst>
          </a:blip>
          <a:srcRect l="3000" t="30396" r="72067" b="19552"/>
          <a:stretch/>
        </p:blipFill>
        <p:spPr>
          <a:xfrm>
            <a:off x="5505960" y="4011184"/>
            <a:ext cx="647306" cy="974560"/>
          </a:xfrm>
          <a:prstGeom prst="rect">
            <a:avLst/>
          </a:prstGeom>
        </p:spPr>
      </p:pic>
      <p:pic>
        <p:nvPicPr>
          <p:cNvPr id="18" name="Picture 17" descr="Two people sitting on a park bench&#10;&#10;Description automatically generated">
            <a:extLst>
              <a:ext uri="{FF2B5EF4-FFF2-40B4-BE49-F238E27FC236}">
                <a16:creationId xmlns:a16="http://schemas.microsoft.com/office/drawing/2014/main" id="{D2553DE2-D2C9-FB46-8CE8-2615A012AAFA}"/>
              </a:ext>
            </a:extLst>
          </p:cNvPr>
          <p:cNvPicPr>
            <a:picLocks noChangeAspect="1"/>
          </p:cNvPicPr>
          <p:nvPr/>
        </p:nvPicPr>
        <p:blipFill rotWithShape="1">
          <a:blip r:embed="rId6"/>
          <a:srcRect l="12658" t="11745" r="61573" b="13387"/>
          <a:stretch/>
        </p:blipFill>
        <p:spPr>
          <a:xfrm rot="2410228">
            <a:off x="3723564" y="2845448"/>
            <a:ext cx="211285" cy="460424"/>
          </a:xfrm>
          <a:prstGeom prst="rect">
            <a:avLst/>
          </a:prstGeom>
        </p:spPr>
      </p:pic>
      <p:cxnSp>
        <p:nvCxnSpPr>
          <p:cNvPr id="19" name="Straight Connector 18">
            <a:extLst>
              <a:ext uri="{FF2B5EF4-FFF2-40B4-BE49-F238E27FC236}">
                <a16:creationId xmlns:a16="http://schemas.microsoft.com/office/drawing/2014/main" id="{8915AD27-8CF3-A440-86BC-A021350C22EB}"/>
              </a:ext>
            </a:extLst>
          </p:cNvPr>
          <p:cNvCxnSpPr>
            <a:cxnSpLocks/>
          </p:cNvCxnSpPr>
          <p:nvPr/>
        </p:nvCxnSpPr>
        <p:spPr>
          <a:xfrm>
            <a:off x="6180171" y="5003569"/>
            <a:ext cx="33006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5BCB28B4-F45D-7E49-957D-080FE3D02217}"/>
              </a:ext>
            </a:extLst>
          </p:cNvPr>
          <p:cNvCxnSpPr>
            <a:cxnSpLocks/>
          </p:cNvCxnSpPr>
          <p:nvPr/>
        </p:nvCxnSpPr>
        <p:spPr>
          <a:xfrm>
            <a:off x="6945066" y="3235391"/>
            <a:ext cx="1674645" cy="1768179"/>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B5A2B55-6613-8A47-B4AC-4EB4B8FD8EA0}"/>
              </a:ext>
            </a:extLst>
          </p:cNvPr>
          <p:cNvCxnSpPr>
            <a:cxnSpLocks/>
          </p:cNvCxnSpPr>
          <p:nvPr/>
        </p:nvCxnSpPr>
        <p:spPr>
          <a:xfrm>
            <a:off x="6945066" y="3245567"/>
            <a:ext cx="1842455" cy="737706"/>
          </a:xfrm>
          <a:prstGeom prst="line">
            <a:avLst/>
          </a:prstGeom>
          <a:ln w="9525">
            <a:prstDash val="dash"/>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9915BD12-7D64-B947-9EDF-DDE3C14B046B}"/>
              </a:ext>
            </a:extLst>
          </p:cNvPr>
          <p:cNvGrpSpPr/>
          <p:nvPr/>
        </p:nvGrpSpPr>
        <p:grpSpPr>
          <a:xfrm>
            <a:off x="6547870" y="2877037"/>
            <a:ext cx="1552382" cy="1363832"/>
            <a:chOff x="7872462" y="1903360"/>
            <a:chExt cx="1106318" cy="971946"/>
          </a:xfrm>
        </p:grpSpPr>
        <p:pic>
          <p:nvPicPr>
            <p:cNvPr id="23" name="Picture 22">
              <a:extLst>
                <a:ext uri="{FF2B5EF4-FFF2-40B4-BE49-F238E27FC236}">
                  <a16:creationId xmlns:a16="http://schemas.microsoft.com/office/drawing/2014/main" id="{C576BBC0-535E-8E4F-817A-717FD3E91854}"/>
                </a:ext>
              </a:extLst>
            </p:cNvPr>
            <p:cNvPicPr>
              <a:picLocks noChangeAspect="1"/>
            </p:cNvPicPr>
            <p:nvPr/>
          </p:nvPicPr>
          <p:blipFill>
            <a:blip r:embed="rId7"/>
            <a:stretch>
              <a:fillRect/>
            </a:stretch>
          </p:blipFill>
          <p:spPr>
            <a:xfrm rot="1391650">
              <a:off x="7971007" y="2050296"/>
              <a:ext cx="373671" cy="277918"/>
            </a:xfrm>
            <a:prstGeom prst="rect">
              <a:avLst/>
            </a:prstGeom>
          </p:spPr>
        </p:pic>
        <p:cxnSp>
          <p:nvCxnSpPr>
            <p:cNvPr id="24" name="Straight Connector 23">
              <a:extLst>
                <a:ext uri="{FF2B5EF4-FFF2-40B4-BE49-F238E27FC236}">
                  <a16:creationId xmlns:a16="http://schemas.microsoft.com/office/drawing/2014/main" id="{B31ECEA1-C51A-514C-A7D4-1F4D8101775F}"/>
                </a:ext>
              </a:extLst>
            </p:cNvPr>
            <p:cNvCxnSpPr>
              <a:cxnSpLocks/>
            </p:cNvCxnSpPr>
            <p:nvPr/>
          </p:nvCxnSpPr>
          <p:spPr>
            <a:xfrm flipV="1">
              <a:off x="8501435" y="2301838"/>
              <a:ext cx="477345" cy="573468"/>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EE0A2D4-2281-EF49-B210-3E25D91AD098}"/>
                </a:ext>
              </a:extLst>
            </p:cNvPr>
            <p:cNvCxnSpPr>
              <a:cxnSpLocks/>
            </p:cNvCxnSpPr>
            <p:nvPr/>
          </p:nvCxnSpPr>
          <p:spPr>
            <a:xfrm flipV="1">
              <a:off x="8143106" y="1903360"/>
              <a:ext cx="212576" cy="255384"/>
            </a:xfrm>
            <a:prstGeom prst="line">
              <a:avLst/>
            </a:prstGeom>
            <a:ln w="12700">
              <a:solidFill>
                <a:schemeClr val="accent1"/>
              </a:solidFill>
              <a:headEnd type="none" w="med" len="med"/>
              <a:tailEnd type="stealth"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8CF20C0-1EF1-3D4E-B1FC-B0B9B8448395}"/>
                </a:ext>
              </a:extLst>
            </p:cNvPr>
            <p:cNvCxnSpPr>
              <a:cxnSpLocks/>
            </p:cNvCxnSpPr>
            <p:nvPr/>
          </p:nvCxnSpPr>
          <p:spPr>
            <a:xfrm>
              <a:off x="8141822" y="2158744"/>
              <a:ext cx="242484" cy="193931"/>
            </a:xfrm>
            <a:prstGeom prst="line">
              <a:avLst/>
            </a:prstGeom>
            <a:ln w="12700">
              <a:solidFill>
                <a:schemeClr val="accent1"/>
              </a:solidFill>
              <a:headEnd type="none" w="med" len="med"/>
              <a:tailEnd type="stealth"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BAAEC1C-2CCB-1940-8C41-A8ED1AE04089}"/>
                </a:ext>
              </a:extLst>
            </p:cNvPr>
            <p:cNvCxnSpPr>
              <a:cxnSpLocks/>
            </p:cNvCxnSpPr>
            <p:nvPr/>
          </p:nvCxnSpPr>
          <p:spPr>
            <a:xfrm flipH="1" flipV="1">
              <a:off x="7872462" y="2151189"/>
              <a:ext cx="270644" cy="7555"/>
            </a:xfrm>
            <a:prstGeom prst="line">
              <a:avLst/>
            </a:prstGeom>
            <a:ln w="12700">
              <a:solidFill>
                <a:schemeClr val="accent1"/>
              </a:solidFill>
              <a:headEnd type="none" w="med" len="med"/>
              <a:tailEnd type="stealth" w="med" len="med"/>
            </a:ln>
          </p:spPr>
          <p:style>
            <a:lnRef idx="1">
              <a:schemeClr val="dk1"/>
            </a:lnRef>
            <a:fillRef idx="0">
              <a:schemeClr val="dk1"/>
            </a:fillRef>
            <a:effectRef idx="0">
              <a:schemeClr val="dk1"/>
            </a:effectRef>
            <a:fontRef idx="minor">
              <a:schemeClr val="tx1"/>
            </a:fontRef>
          </p:style>
        </p:cxnSp>
      </p:grpSp>
      <p:sp>
        <p:nvSpPr>
          <p:cNvPr id="28" name="Line Callout 1 27">
            <a:extLst>
              <a:ext uri="{FF2B5EF4-FFF2-40B4-BE49-F238E27FC236}">
                <a16:creationId xmlns:a16="http://schemas.microsoft.com/office/drawing/2014/main" id="{7869453E-1DC7-FC4D-9D15-0036808F937D}"/>
              </a:ext>
            </a:extLst>
          </p:cNvPr>
          <p:cNvSpPr/>
          <p:nvPr/>
        </p:nvSpPr>
        <p:spPr>
          <a:xfrm>
            <a:off x="8463429" y="2913804"/>
            <a:ext cx="975825" cy="412450"/>
          </a:xfrm>
          <a:prstGeom prst="borderCallout1">
            <a:avLst>
              <a:gd name="adj1" fmla="val 102210"/>
              <a:gd name="adj2" fmla="val 51470"/>
              <a:gd name="adj3" fmla="val 224507"/>
              <a:gd name="adj4" fmla="val 10477"/>
            </a:avLst>
          </a:prstGeom>
          <a:noFill/>
          <a:ln w="19050">
            <a:solidFill>
              <a:schemeClr val="accent1"/>
            </a:solidFill>
            <a:prstDash val="solid"/>
            <a:tailEnd type="oval" w="sm" len="s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tx1"/>
                </a:solidFill>
              </a:rPr>
              <a:t>Sitting person: </a:t>
            </a:r>
          </a:p>
          <a:p>
            <a:pPr algn="ctr"/>
            <a:r>
              <a:rPr lang="en-US" sz="1200">
                <a:solidFill>
                  <a:schemeClr val="tx1"/>
                </a:solidFill>
              </a:rPr>
              <a:t>1.43m</a:t>
            </a:r>
          </a:p>
        </p:txBody>
      </p:sp>
      <p:pic>
        <p:nvPicPr>
          <p:cNvPr id="29" name="Picture 28" descr="Two people sitting on a park bench&#10;&#10;Description automatically generated">
            <a:extLst>
              <a:ext uri="{FF2B5EF4-FFF2-40B4-BE49-F238E27FC236}">
                <a16:creationId xmlns:a16="http://schemas.microsoft.com/office/drawing/2014/main" id="{4D8774FB-E9F8-6549-B649-E4A26DD5F21B}"/>
              </a:ext>
            </a:extLst>
          </p:cNvPr>
          <p:cNvPicPr>
            <a:picLocks noChangeAspect="1"/>
          </p:cNvPicPr>
          <p:nvPr/>
        </p:nvPicPr>
        <p:blipFill rotWithShape="1">
          <a:blip r:embed="rId8">
            <a:extLst>
              <a:ext uri="{BEBA8EAE-BF5A-486C-A8C5-ECC9F3942E4B}">
                <a14:imgProps xmlns:a14="http://schemas.microsoft.com/office/drawing/2010/main">
                  <a14:imgLayer r:embed="rId12">
                    <a14:imgEffect>
                      <a14:backgroundRemoval t="14167" b="81875" l="13750" r="36094">
                        <a14:foregroundMark x1="26094" y1="17292" x2="28125" y2="18542"/>
                        <a14:foregroundMark x1="26094" y1="14792" x2="26719" y2="15833"/>
                        <a14:foregroundMark x1="16094" y1="30208" x2="15937" y2="37500"/>
                        <a14:foregroundMark x1="31094" y1="77083" x2="33594" y2="80000"/>
                        <a14:foregroundMark x1="29531" y1="79792" x2="30781" y2="81042"/>
                        <a14:foregroundMark x1="28125" y1="77917" x2="29531" y2="80417"/>
                        <a14:foregroundMark x1="28906" y1="80833" x2="30781" y2="82083"/>
                        <a14:foregroundMark x1="15937" y1="41667" x2="15000" y2="40625"/>
                        <a14:foregroundMark x1="13750" y1="45208" x2="13750" y2="49375"/>
                        <a14:foregroundMark x1="24844" y1="14792" x2="26094" y2="14167"/>
                      </a14:backgroundRemoval>
                    </a14:imgEffect>
                  </a14:imgLayer>
                </a14:imgProps>
              </a:ext>
            </a:extLst>
          </a:blip>
          <a:srcRect l="11930" t="11681" r="61184" b="13210"/>
          <a:stretch/>
        </p:blipFill>
        <p:spPr>
          <a:xfrm>
            <a:off x="8194071" y="3852021"/>
            <a:ext cx="568643" cy="1191442"/>
          </a:xfrm>
          <a:prstGeom prst="rect">
            <a:avLst/>
          </a:prstGeom>
        </p:spPr>
      </p:pic>
      <p:pic>
        <p:nvPicPr>
          <p:cNvPr id="30" name="Picture 29" descr="Two people sitting on a park bench&#10;&#10;Description automatically generated">
            <a:extLst>
              <a:ext uri="{FF2B5EF4-FFF2-40B4-BE49-F238E27FC236}">
                <a16:creationId xmlns:a16="http://schemas.microsoft.com/office/drawing/2014/main" id="{022D8494-A774-DC48-9D30-30378200369D}"/>
              </a:ext>
            </a:extLst>
          </p:cNvPr>
          <p:cNvPicPr>
            <a:picLocks noChangeAspect="1"/>
          </p:cNvPicPr>
          <p:nvPr/>
        </p:nvPicPr>
        <p:blipFill rotWithShape="1">
          <a:blip r:embed="rId6"/>
          <a:srcRect l="12658" t="11745" r="61573" b="13387"/>
          <a:stretch/>
        </p:blipFill>
        <p:spPr>
          <a:xfrm rot="2410228">
            <a:off x="7697031" y="3577916"/>
            <a:ext cx="211285" cy="460424"/>
          </a:xfrm>
          <a:prstGeom prst="rect">
            <a:avLst/>
          </a:prstGeom>
        </p:spPr>
      </p:pic>
      <p:pic>
        <p:nvPicPr>
          <p:cNvPr id="31" name="Picture 30" descr="A close up of furniture&#10;&#10;Description automatically generated">
            <a:extLst>
              <a:ext uri="{FF2B5EF4-FFF2-40B4-BE49-F238E27FC236}">
                <a16:creationId xmlns:a16="http://schemas.microsoft.com/office/drawing/2014/main" id="{10C2097F-DC5D-8F4B-AEBA-E7D171F2DC1C}"/>
              </a:ext>
            </a:extLst>
          </p:cNvPr>
          <p:cNvPicPr>
            <a:picLocks noChangeAspect="1"/>
          </p:cNvPicPr>
          <p:nvPr/>
        </p:nvPicPr>
        <p:blipFill rotWithShape="1">
          <a:blip r:embed="rId10">
            <a:extLst>
              <a:ext uri="{BEBA8EAE-BF5A-486C-A8C5-ECC9F3942E4B}">
                <a14:imgProps xmlns:a14="http://schemas.microsoft.com/office/drawing/2010/main">
                  <a14:imgLayer r:embed="rId13">
                    <a14:imgEffect>
                      <a14:backgroundRemoval t="10000" b="90000" l="4219" r="90000">
                        <a14:foregroundMark x1="9063" y1="33750" x2="12656" y2="33333"/>
                        <a14:foregroundMark x1="5469" y1="44583" x2="6406" y2="48542"/>
                        <a14:foregroundMark x1="4219" y1="35000" x2="4219" y2="32917"/>
                      </a14:backgroundRemoval>
                    </a14:imgEffect>
                  </a14:imgLayer>
                </a14:imgProps>
              </a:ext>
            </a:extLst>
          </a:blip>
          <a:srcRect l="3000" t="30396" r="72067" b="19552"/>
          <a:stretch/>
        </p:blipFill>
        <p:spPr>
          <a:xfrm>
            <a:off x="8787521" y="4033590"/>
            <a:ext cx="647306" cy="974560"/>
          </a:xfrm>
          <a:prstGeom prst="rect">
            <a:avLst/>
          </a:prstGeom>
        </p:spPr>
      </p:pic>
      <p:grpSp>
        <p:nvGrpSpPr>
          <p:cNvPr id="33" name="Group 32">
            <a:extLst>
              <a:ext uri="{FF2B5EF4-FFF2-40B4-BE49-F238E27FC236}">
                <a16:creationId xmlns:a16="http://schemas.microsoft.com/office/drawing/2014/main" id="{9AC9E9CE-D961-4342-9883-A9613079EA05}"/>
              </a:ext>
            </a:extLst>
          </p:cNvPr>
          <p:cNvGrpSpPr/>
          <p:nvPr/>
        </p:nvGrpSpPr>
        <p:grpSpPr>
          <a:xfrm>
            <a:off x="7369005" y="2241919"/>
            <a:ext cx="1325304" cy="1160909"/>
            <a:chOff x="8423417" y="1722545"/>
            <a:chExt cx="944489" cy="827331"/>
          </a:xfrm>
        </p:grpSpPr>
        <p:sp>
          <p:nvSpPr>
            <p:cNvPr id="36" name="Rectangle 35">
              <a:extLst>
                <a:ext uri="{FF2B5EF4-FFF2-40B4-BE49-F238E27FC236}">
                  <a16:creationId xmlns:a16="http://schemas.microsoft.com/office/drawing/2014/main" id="{B34286BA-A1D3-104A-A48B-54B34B91A172}"/>
                </a:ext>
              </a:extLst>
            </p:cNvPr>
            <p:cNvSpPr/>
            <p:nvPr/>
          </p:nvSpPr>
          <p:spPr>
            <a:xfrm>
              <a:off x="8611524" y="1890312"/>
              <a:ext cx="534924" cy="65956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344B7313-616D-1D44-8150-E6C5100C220E}"/>
                </a:ext>
              </a:extLst>
            </p:cNvPr>
            <p:cNvSpPr txBox="1"/>
            <p:nvPr/>
          </p:nvSpPr>
          <p:spPr>
            <a:xfrm>
              <a:off x="8423417" y="1722545"/>
              <a:ext cx="944489" cy="197406"/>
            </a:xfrm>
            <a:prstGeom prst="rect">
              <a:avLst/>
            </a:prstGeom>
            <a:noFill/>
          </p:spPr>
          <p:txBody>
            <a:bodyPr wrap="square" rtlCol="0">
              <a:spAutoFit/>
            </a:bodyPr>
            <a:lstStyle/>
            <a:p>
              <a:r>
                <a:rPr lang="en-US" sz="1200"/>
                <a:t>Rendered image 2</a:t>
              </a:r>
            </a:p>
          </p:txBody>
        </p:sp>
      </p:grpSp>
      <p:pic>
        <p:nvPicPr>
          <p:cNvPr id="34" name="Picture 33" descr="A close up of furniture&#10;&#10;Description automatically generated">
            <a:extLst>
              <a:ext uri="{FF2B5EF4-FFF2-40B4-BE49-F238E27FC236}">
                <a16:creationId xmlns:a16="http://schemas.microsoft.com/office/drawing/2014/main" id="{EB615FFE-D7AC-5145-9840-4E6AD356BF06}"/>
              </a:ext>
            </a:extLst>
          </p:cNvPr>
          <p:cNvPicPr>
            <a:picLocks noChangeAspect="1"/>
          </p:cNvPicPr>
          <p:nvPr/>
        </p:nvPicPr>
        <p:blipFill rotWithShape="1">
          <a:blip r:embed="rId10">
            <a:extLst>
              <a:ext uri="{BEBA8EAE-BF5A-486C-A8C5-ECC9F3942E4B}">
                <a14:imgProps xmlns:a14="http://schemas.microsoft.com/office/drawing/2010/main">
                  <a14:imgLayer r:embed="rId14">
                    <a14:imgEffect>
                      <a14:backgroundRemoval t="10000" b="90000" l="4219" r="90000">
                        <a14:foregroundMark x1="9063" y1="33750" x2="12656" y2="33333"/>
                        <a14:foregroundMark x1="5469" y1="44583" x2="6406" y2="48542"/>
                        <a14:foregroundMark x1="4219" y1="35000" x2="4219" y2="32917"/>
                      </a14:backgroundRemoval>
                    </a14:imgEffect>
                  </a14:imgLayer>
                </a14:imgProps>
              </a:ext>
            </a:extLst>
          </a:blip>
          <a:srcRect l="3000" t="30396" r="72067" b="19552"/>
          <a:stretch/>
        </p:blipFill>
        <p:spPr>
          <a:xfrm>
            <a:off x="7904013" y="2643709"/>
            <a:ext cx="489103" cy="736376"/>
          </a:xfrm>
          <a:prstGeom prst="rect">
            <a:avLst/>
          </a:prstGeom>
        </p:spPr>
      </p:pic>
      <p:pic>
        <p:nvPicPr>
          <p:cNvPr id="35" name="Picture 34" descr="Two people sitting on a park bench&#10;&#10;Description automatically generated">
            <a:extLst>
              <a:ext uri="{FF2B5EF4-FFF2-40B4-BE49-F238E27FC236}">
                <a16:creationId xmlns:a16="http://schemas.microsoft.com/office/drawing/2014/main" id="{7121BB2C-8387-184A-AFF7-15C60868B870}"/>
              </a:ext>
            </a:extLst>
          </p:cNvPr>
          <p:cNvPicPr>
            <a:picLocks noChangeAspect="1"/>
          </p:cNvPicPr>
          <p:nvPr/>
        </p:nvPicPr>
        <p:blipFill rotWithShape="1">
          <a:blip r:embed="rId8">
            <a:extLst>
              <a:ext uri="{BEBA8EAE-BF5A-486C-A8C5-ECC9F3942E4B}">
                <a14:imgProps xmlns:a14="http://schemas.microsoft.com/office/drawing/2010/main">
                  <a14:imgLayer r:embed="rId15">
                    <a14:imgEffect>
                      <a14:backgroundRemoval t="14167" b="81875" l="13750" r="36094">
                        <a14:foregroundMark x1="26094" y1="17292" x2="28125" y2="18542"/>
                        <a14:foregroundMark x1="26094" y1="14792" x2="26719" y2="15833"/>
                        <a14:foregroundMark x1="16094" y1="30208" x2="15937" y2="37500"/>
                        <a14:foregroundMark x1="31094" y1="77083" x2="33594" y2="80000"/>
                        <a14:foregroundMark x1="29531" y1="79792" x2="30781" y2="81042"/>
                        <a14:foregroundMark x1="28125" y1="77917" x2="29531" y2="80417"/>
                        <a14:foregroundMark x1="28906" y1="80833" x2="30781" y2="82083"/>
                        <a14:foregroundMark x1="15937" y1="41667" x2="15000" y2="40625"/>
                        <a14:foregroundMark x1="13750" y1="45208" x2="13750" y2="49375"/>
                        <a14:foregroundMark x1="24844" y1="14792" x2="26094" y2="14167"/>
                      </a14:backgroundRemoval>
                    </a14:imgEffect>
                  </a14:imgLayer>
                </a14:imgProps>
              </a:ext>
            </a:extLst>
          </a:blip>
          <a:srcRect l="11930" t="11681" r="61184" b="13210"/>
          <a:stretch/>
        </p:blipFill>
        <p:spPr>
          <a:xfrm>
            <a:off x="7635222" y="2502585"/>
            <a:ext cx="441447" cy="924938"/>
          </a:xfrm>
          <a:prstGeom prst="rect">
            <a:avLst/>
          </a:prstGeom>
        </p:spPr>
      </p:pic>
      <p:sp>
        <p:nvSpPr>
          <p:cNvPr id="38" name="Rounded Rectangle 37">
            <a:extLst>
              <a:ext uri="{FF2B5EF4-FFF2-40B4-BE49-F238E27FC236}">
                <a16:creationId xmlns:a16="http://schemas.microsoft.com/office/drawing/2014/main" id="{43780A2B-17DD-2D49-9835-7F6281228EF9}"/>
              </a:ext>
            </a:extLst>
          </p:cNvPr>
          <p:cNvSpPr/>
          <p:nvPr/>
        </p:nvSpPr>
        <p:spPr>
          <a:xfrm>
            <a:off x="2541626" y="2093306"/>
            <a:ext cx="7125182" cy="3042226"/>
          </a:xfrm>
          <a:prstGeom prst="roundRect">
            <a:avLst>
              <a:gd name="adj" fmla="val 5970"/>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AD9BA455-53B1-604A-A464-285C9A8874AB}"/>
              </a:ext>
            </a:extLst>
          </p:cNvPr>
          <p:cNvCxnSpPr>
            <a:cxnSpLocks/>
          </p:cNvCxnSpPr>
          <p:nvPr/>
        </p:nvCxnSpPr>
        <p:spPr>
          <a:xfrm>
            <a:off x="6356825" y="2143225"/>
            <a:ext cx="0" cy="2950985"/>
          </a:xfrm>
          <a:prstGeom prst="line">
            <a:avLst/>
          </a:prstGeom>
          <a:ln w="12700">
            <a:solidFill>
              <a:schemeClr val="bg1">
                <a:lumMod val="65000"/>
              </a:schemeClr>
            </a:solidFill>
          </a:ln>
        </p:spPr>
        <p:style>
          <a:lnRef idx="1">
            <a:schemeClr val="dk1"/>
          </a:lnRef>
          <a:fillRef idx="0">
            <a:schemeClr val="dk1"/>
          </a:fillRef>
          <a:effectRef idx="0">
            <a:schemeClr val="dk1"/>
          </a:effectRef>
          <a:fontRef idx="minor">
            <a:schemeClr val="tx1"/>
          </a:fontRef>
        </p:style>
      </p:cxnSp>
      <p:grpSp>
        <p:nvGrpSpPr>
          <p:cNvPr id="40" name="Group 39">
            <a:extLst>
              <a:ext uri="{FF2B5EF4-FFF2-40B4-BE49-F238E27FC236}">
                <a16:creationId xmlns:a16="http://schemas.microsoft.com/office/drawing/2014/main" id="{51ED3C4F-C9DB-A246-88AE-49F2D106CE6D}"/>
              </a:ext>
            </a:extLst>
          </p:cNvPr>
          <p:cNvGrpSpPr/>
          <p:nvPr/>
        </p:nvGrpSpPr>
        <p:grpSpPr>
          <a:xfrm>
            <a:off x="2716273" y="2505191"/>
            <a:ext cx="276999" cy="2501987"/>
            <a:chOff x="8056721" y="2530123"/>
            <a:chExt cx="197406" cy="1783061"/>
          </a:xfrm>
        </p:grpSpPr>
        <p:sp>
          <p:nvSpPr>
            <p:cNvPr id="41" name="TextBox 40">
              <a:extLst>
                <a:ext uri="{FF2B5EF4-FFF2-40B4-BE49-F238E27FC236}">
                  <a16:creationId xmlns:a16="http://schemas.microsoft.com/office/drawing/2014/main" id="{89F6B4B9-E97A-144F-BA99-E58F81E8C17A}"/>
                </a:ext>
              </a:extLst>
            </p:cNvPr>
            <p:cNvSpPr txBox="1"/>
            <p:nvPr/>
          </p:nvSpPr>
          <p:spPr>
            <a:xfrm rot="5400000">
              <a:off x="7725107" y="3338348"/>
              <a:ext cx="860633" cy="197406"/>
            </a:xfrm>
            <a:prstGeom prst="rect">
              <a:avLst/>
            </a:prstGeom>
            <a:noFill/>
          </p:spPr>
          <p:txBody>
            <a:bodyPr wrap="none" rtlCol="0">
              <a:spAutoFit/>
            </a:bodyPr>
            <a:lstStyle/>
            <a:p>
              <a:r>
                <a:rPr lang="en-US" sz="1200"/>
                <a:t>Camera height 1</a:t>
              </a:r>
            </a:p>
          </p:txBody>
        </p:sp>
        <p:cxnSp>
          <p:nvCxnSpPr>
            <p:cNvPr id="42" name="Straight Connector 41">
              <a:extLst>
                <a:ext uri="{FF2B5EF4-FFF2-40B4-BE49-F238E27FC236}">
                  <a16:creationId xmlns:a16="http://schemas.microsoft.com/office/drawing/2014/main" id="{EF3DC077-F474-6047-9BB6-FFF64558F1BA}"/>
                </a:ext>
              </a:extLst>
            </p:cNvPr>
            <p:cNvCxnSpPr>
              <a:cxnSpLocks/>
            </p:cNvCxnSpPr>
            <p:nvPr/>
          </p:nvCxnSpPr>
          <p:spPr>
            <a:xfrm>
              <a:off x="8230453" y="2530123"/>
              <a:ext cx="0" cy="1783061"/>
            </a:xfrm>
            <a:prstGeom prst="line">
              <a:avLst/>
            </a:prstGeom>
            <a:ln w="19050">
              <a:prstDash val="solid"/>
              <a:headEnd type="arrow" w="sm" len="sm"/>
              <a:tailEnd type="arrow" w="sm" len="sm"/>
            </a:ln>
          </p:spPr>
          <p:style>
            <a:lnRef idx="1">
              <a:schemeClr val="dk1"/>
            </a:lnRef>
            <a:fillRef idx="0">
              <a:schemeClr val="dk1"/>
            </a:fillRef>
            <a:effectRef idx="0">
              <a:schemeClr val="dk1"/>
            </a:effectRef>
            <a:fontRef idx="minor">
              <a:schemeClr val="tx1"/>
            </a:fontRef>
          </p:style>
        </p:cxnSp>
      </p:grpSp>
      <p:grpSp>
        <p:nvGrpSpPr>
          <p:cNvPr id="66" name="Group 65">
            <a:extLst>
              <a:ext uri="{FF2B5EF4-FFF2-40B4-BE49-F238E27FC236}">
                <a16:creationId xmlns:a16="http://schemas.microsoft.com/office/drawing/2014/main" id="{63446EC7-FCB3-854C-A774-B67040072FA1}"/>
              </a:ext>
            </a:extLst>
          </p:cNvPr>
          <p:cNvGrpSpPr/>
          <p:nvPr/>
        </p:nvGrpSpPr>
        <p:grpSpPr>
          <a:xfrm>
            <a:off x="6705628" y="3236037"/>
            <a:ext cx="276999" cy="1772113"/>
            <a:chOff x="6705628" y="3236037"/>
            <a:chExt cx="276999" cy="1772113"/>
          </a:xfrm>
        </p:grpSpPr>
        <p:sp>
          <p:nvSpPr>
            <p:cNvPr id="43" name="TextBox 42">
              <a:extLst>
                <a:ext uri="{FF2B5EF4-FFF2-40B4-BE49-F238E27FC236}">
                  <a16:creationId xmlns:a16="http://schemas.microsoft.com/office/drawing/2014/main" id="{CDB86081-B6CD-D743-8E15-836941802333}"/>
                </a:ext>
              </a:extLst>
            </p:cNvPr>
            <p:cNvSpPr txBox="1"/>
            <p:nvPr/>
          </p:nvSpPr>
          <p:spPr>
            <a:xfrm rot="5400000">
              <a:off x="6186422" y="4022344"/>
              <a:ext cx="1315411" cy="276999"/>
            </a:xfrm>
            <a:prstGeom prst="rect">
              <a:avLst/>
            </a:prstGeom>
            <a:noFill/>
          </p:spPr>
          <p:txBody>
            <a:bodyPr wrap="square" rtlCol="0">
              <a:spAutoFit/>
            </a:bodyPr>
            <a:lstStyle/>
            <a:p>
              <a:r>
                <a:rPr lang="en-US" sz="1200"/>
                <a:t>Camera height 2</a:t>
              </a:r>
            </a:p>
          </p:txBody>
        </p:sp>
        <p:cxnSp>
          <p:nvCxnSpPr>
            <p:cNvPr id="44" name="Straight Connector 43">
              <a:extLst>
                <a:ext uri="{FF2B5EF4-FFF2-40B4-BE49-F238E27FC236}">
                  <a16:creationId xmlns:a16="http://schemas.microsoft.com/office/drawing/2014/main" id="{0EE49270-293B-964F-ADA3-074BC56BCC09}"/>
                </a:ext>
              </a:extLst>
            </p:cNvPr>
            <p:cNvCxnSpPr>
              <a:cxnSpLocks/>
            </p:cNvCxnSpPr>
            <p:nvPr/>
          </p:nvCxnSpPr>
          <p:spPr>
            <a:xfrm>
              <a:off x="6932391" y="3236037"/>
              <a:ext cx="0" cy="1772113"/>
            </a:xfrm>
            <a:prstGeom prst="line">
              <a:avLst/>
            </a:prstGeom>
            <a:ln w="19050">
              <a:prstDash val="solid"/>
              <a:headEnd type="arrow" w="sm" len="sm"/>
              <a:tailEnd type="arrow" w="sm" len="sm"/>
            </a:ln>
          </p:spPr>
          <p:style>
            <a:lnRef idx="1">
              <a:schemeClr val="dk1"/>
            </a:lnRef>
            <a:fillRef idx="0">
              <a:schemeClr val="dk1"/>
            </a:fillRef>
            <a:effectRef idx="0">
              <a:schemeClr val="dk1"/>
            </a:effectRef>
            <a:fontRef idx="minor">
              <a:schemeClr val="tx1"/>
            </a:fontRef>
          </p:style>
        </p:cxnSp>
      </p:grpSp>
      <p:pic>
        <p:nvPicPr>
          <p:cNvPr id="46" name="Picture 45" descr="A group of people sitting on a bench&#10;&#10;Description automatically generated">
            <a:extLst>
              <a:ext uri="{FF2B5EF4-FFF2-40B4-BE49-F238E27FC236}">
                <a16:creationId xmlns:a16="http://schemas.microsoft.com/office/drawing/2014/main" id="{B2C7C633-24E6-494A-A4B9-842536BC6CCD}"/>
              </a:ext>
            </a:extLst>
          </p:cNvPr>
          <p:cNvPicPr>
            <a:picLocks noChangeAspect="1"/>
          </p:cNvPicPr>
          <p:nvPr/>
        </p:nvPicPr>
        <p:blipFill rotWithShape="1">
          <a:blip r:embed="rId16"/>
          <a:srcRect r="49537"/>
          <a:stretch/>
        </p:blipFill>
        <p:spPr>
          <a:xfrm>
            <a:off x="9830629" y="2043214"/>
            <a:ext cx="2052836" cy="3050994"/>
          </a:xfrm>
          <a:prstGeom prst="rect">
            <a:avLst/>
          </a:prstGeom>
        </p:spPr>
      </p:pic>
      <p:sp>
        <p:nvSpPr>
          <p:cNvPr id="48" name="TextBox 47">
            <a:extLst>
              <a:ext uri="{FF2B5EF4-FFF2-40B4-BE49-F238E27FC236}">
                <a16:creationId xmlns:a16="http://schemas.microsoft.com/office/drawing/2014/main" id="{E6312BE0-CFFD-1B41-AFD3-BE74C77EACCD}"/>
              </a:ext>
            </a:extLst>
          </p:cNvPr>
          <p:cNvSpPr txBox="1"/>
          <p:nvPr/>
        </p:nvSpPr>
        <p:spPr>
          <a:xfrm>
            <a:off x="308535" y="5094210"/>
            <a:ext cx="2042047" cy="338554"/>
          </a:xfrm>
          <a:prstGeom prst="rect">
            <a:avLst/>
          </a:prstGeom>
          <a:noFill/>
        </p:spPr>
        <p:txBody>
          <a:bodyPr wrap="square" rtlCol="0">
            <a:spAutoFit/>
          </a:bodyPr>
          <a:lstStyle/>
          <a:p>
            <a:pPr algn="ctr"/>
            <a:r>
              <a:rPr lang="en-US" sz="1600" b="1"/>
              <a:t>Input image</a:t>
            </a:r>
          </a:p>
        </p:txBody>
      </p:sp>
      <p:sp>
        <p:nvSpPr>
          <p:cNvPr id="49" name="TextBox 48">
            <a:extLst>
              <a:ext uri="{FF2B5EF4-FFF2-40B4-BE49-F238E27FC236}">
                <a16:creationId xmlns:a16="http://schemas.microsoft.com/office/drawing/2014/main" id="{7FCA0987-8913-1A43-882C-6322A4AD64DB}"/>
              </a:ext>
            </a:extLst>
          </p:cNvPr>
          <p:cNvSpPr txBox="1"/>
          <p:nvPr/>
        </p:nvSpPr>
        <p:spPr>
          <a:xfrm>
            <a:off x="2541626" y="5150783"/>
            <a:ext cx="7141582" cy="338554"/>
          </a:xfrm>
          <a:prstGeom prst="rect">
            <a:avLst/>
          </a:prstGeom>
          <a:solidFill>
            <a:schemeClr val="bg1"/>
          </a:solidFill>
        </p:spPr>
        <p:txBody>
          <a:bodyPr wrap="square" rtlCol="0">
            <a:spAutoFit/>
          </a:bodyPr>
          <a:lstStyle/>
          <a:p>
            <a:pPr algn="ctr"/>
            <a:r>
              <a:rPr lang="en-US" sz="1600" b="1"/>
              <a:t>Geometric camera calibration with scale estimation</a:t>
            </a:r>
          </a:p>
        </p:txBody>
      </p:sp>
      <p:sp>
        <p:nvSpPr>
          <p:cNvPr id="50" name="TextBox 49">
            <a:extLst>
              <a:ext uri="{FF2B5EF4-FFF2-40B4-BE49-F238E27FC236}">
                <a16:creationId xmlns:a16="http://schemas.microsoft.com/office/drawing/2014/main" id="{EEC776F8-2A3F-DB41-A308-329BA91BEC71}"/>
              </a:ext>
            </a:extLst>
          </p:cNvPr>
          <p:cNvSpPr txBox="1"/>
          <p:nvPr/>
        </p:nvSpPr>
        <p:spPr>
          <a:xfrm>
            <a:off x="9768305" y="5094210"/>
            <a:ext cx="2191085" cy="338554"/>
          </a:xfrm>
          <a:prstGeom prst="rect">
            <a:avLst/>
          </a:prstGeom>
          <a:noFill/>
        </p:spPr>
        <p:txBody>
          <a:bodyPr wrap="square" rtlCol="0">
            <a:spAutoFit/>
          </a:bodyPr>
          <a:lstStyle/>
          <a:p>
            <a:pPr algn="ctr"/>
            <a:r>
              <a:rPr lang="en-US" sz="1600" b="1"/>
              <a:t>Virtual object insertion</a:t>
            </a:r>
          </a:p>
        </p:txBody>
      </p:sp>
      <p:sp>
        <p:nvSpPr>
          <p:cNvPr id="51" name="Right Arrow 50">
            <a:extLst>
              <a:ext uri="{FF2B5EF4-FFF2-40B4-BE49-F238E27FC236}">
                <a16:creationId xmlns:a16="http://schemas.microsoft.com/office/drawing/2014/main" id="{FE588F58-9168-794D-89B0-F2C7244C884F}"/>
              </a:ext>
            </a:extLst>
          </p:cNvPr>
          <p:cNvSpPr/>
          <p:nvPr/>
        </p:nvSpPr>
        <p:spPr>
          <a:xfrm>
            <a:off x="2292762" y="3338011"/>
            <a:ext cx="355905" cy="4015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98988FEC-F50B-834C-B5EA-8E23A248DE31}"/>
              </a:ext>
            </a:extLst>
          </p:cNvPr>
          <p:cNvSpPr/>
          <p:nvPr/>
        </p:nvSpPr>
        <p:spPr>
          <a:xfrm>
            <a:off x="9611108" y="3338011"/>
            <a:ext cx="355905" cy="4015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52E22A5-AF3C-5545-832A-A96FF5297BE5}"/>
              </a:ext>
            </a:extLst>
          </p:cNvPr>
          <p:cNvSpPr/>
          <p:nvPr/>
        </p:nvSpPr>
        <p:spPr>
          <a:xfrm>
            <a:off x="3250434" y="3964880"/>
            <a:ext cx="750604" cy="92549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Two people sitting on a park bench&#10;&#10;Description automatically generated">
            <a:extLst>
              <a:ext uri="{FF2B5EF4-FFF2-40B4-BE49-F238E27FC236}">
                <a16:creationId xmlns:a16="http://schemas.microsoft.com/office/drawing/2014/main" id="{A260D0C4-BE3C-8445-8C4B-A97865130F1E}"/>
              </a:ext>
            </a:extLst>
          </p:cNvPr>
          <p:cNvPicPr>
            <a:picLocks noChangeAspect="1"/>
          </p:cNvPicPr>
          <p:nvPr/>
        </p:nvPicPr>
        <p:blipFill rotWithShape="1">
          <a:blip r:embed="rId8">
            <a:extLst>
              <a:ext uri="{BEBA8EAE-BF5A-486C-A8C5-ECC9F3942E4B}">
                <a14:imgProps xmlns:a14="http://schemas.microsoft.com/office/drawing/2010/main">
                  <a14:imgLayer r:embed="rId17">
                    <a14:imgEffect>
                      <a14:backgroundRemoval t="14167" b="81875" l="13750" r="36094">
                        <a14:foregroundMark x1="26094" y1="17292" x2="28125" y2="18542"/>
                        <a14:foregroundMark x1="26094" y1="14792" x2="26719" y2="15833"/>
                        <a14:foregroundMark x1="16094" y1="30208" x2="15937" y2="37500"/>
                        <a14:foregroundMark x1="31094" y1="77083" x2="33594" y2="80000"/>
                        <a14:foregroundMark x1="29531" y1="79792" x2="30781" y2="81042"/>
                        <a14:foregroundMark x1="28125" y1="77917" x2="29531" y2="80417"/>
                        <a14:foregroundMark x1="28906" y1="80833" x2="30781" y2="82083"/>
                        <a14:foregroundMark x1="15937" y1="41667" x2="15000" y2="40625"/>
                        <a14:foregroundMark x1="13750" y1="45208" x2="13750" y2="49375"/>
                        <a14:foregroundMark x1="24844" y1="14792" x2="26094" y2="14167"/>
                      </a14:backgroundRemoval>
                    </a14:imgEffect>
                  </a14:imgLayer>
                </a14:imgProps>
              </a:ext>
            </a:extLst>
          </a:blip>
          <a:srcRect l="11930" t="11681" r="61184" b="13210"/>
          <a:stretch/>
        </p:blipFill>
        <p:spPr>
          <a:xfrm>
            <a:off x="3302855" y="4003051"/>
            <a:ext cx="435283" cy="912022"/>
          </a:xfrm>
          <a:prstGeom prst="rect">
            <a:avLst/>
          </a:prstGeom>
        </p:spPr>
      </p:pic>
      <p:pic>
        <p:nvPicPr>
          <p:cNvPr id="56" name="Picture 55" descr="A close up of furniture&#10;&#10;Description automatically generated">
            <a:extLst>
              <a:ext uri="{FF2B5EF4-FFF2-40B4-BE49-F238E27FC236}">
                <a16:creationId xmlns:a16="http://schemas.microsoft.com/office/drawing/2014/main" id="{CDB0BD37-CFA8-7444-83E2-B29F9E21807C}"/>
              </a:ext>
            </a:extLst>
          </p:cNvPr>
          <p:cNvPicPr>
            <a:picLocks noChangeAspect="1"/>
          </p:cNvPicPr>
          <p:nvPr/>
        </p:nvPicPr>
        <p:blipFill rotWithShape="1">
          <a:blip r:embed="rId10">
            <a:extLst>
              <a:ext uri="{BEBA8EAE-BF5A-486C-A8C5-ECC9F3942E4B}">
                <a14:imgProps xmlns:a14="http://schemas.microsoft.com/office/drawing/2010/main">
                  <a14:imgLayer r:embed="rId18">
                    <a14:imgEffect>
                      <a14:backgroundRemoval t="10000" b="90000" l="4219" r="90000">
                        <a14:foregroundMark x1="9063" y1="33750" x2="12656" y2="33333"/>
                        <a14:foregroundMark x1="5469" y1="44583" x2="6406" y2="48542"/>
                        <a14:foregroundMark x1="4219" y1="35000" x2="4219" y2="32917"/>
                      </a14:backgroundRemoval>
                    </a14:imgEffect>
                  </a14:imgLayer>
                </a14:imgProps>
              </a:ext>
            </a:extLst>
          </a:blip>
          <a:srcRect l="3000" t="30396" r="72067" b="19552"/>
          <a:stretch/>
        </p:blipFill>
        <p:spPr>
          <a:xfrm>
            <a:off x="3623353" y="4350700"/>
            <a:ext cx="348327" cy="524427"/>
          </a:xfrm>
          <a:prstGeom prst="rect">
            <a:avLst/>
          </a:prstGeom>
        </p:spPr>
      </p:pic>
      <p:sp>
        <p:nvSpPr>
          <p:cNvPr id="57" name="TextBox 56">
            <a:extLst>
              <a:ext uri="{FF2B5EF4-FFF2-40B4-BE49-F238E27FC236}">
                <a16:creationId xmlns:a16="http://schemas.microsoft.com/office/drawing/2014/main" id="{016CC1DC-273B-4145-AD12-5F5FAB11C748}"/>
              </a:ext>
            </a:extLst>
          </p:cNvPr>
          <p:cNvSpPr txBox="1"/>
          <p:nvPr/>
        </p:nvSpPr>
        <p:spPr>
          <a:xfrm>
            <a:off x="2958892" y="3721348"/>
            <a:ext cx="1325304" cy="277000"/>
          </a:xfrm>
          <a:prstGeom prst="rect">
            <a:avLst/>
          </a:prstGeom>
          <a:noFill/>
        </p:spPr>
        <p:txBody>
          <a:bodyPr wrap="square" rtlCol="0">
            <a:spAutoFit/>
          </a:bodyPr>
          <a:lstStyle/>
          <a:p>
            <a:r>
              <a:rPr lang="en-US" sz="1200"/>
              <a:t>Rendered image 1</a:t>
            </a:r>
          </a:p>
        </p:txBody>
      </p:sp>
      <p:sp>
        <p:nvSpPr>
          <p:cNvPr id="58" name="TextBox 57">
            <a:extLst>
              <a:ext uri="{FF2B5EF4-FFF2-40B4-BE49-F238E27FC236}">
                <a16:creationId xmlns:a16="http://schemas.microsoft.com/office/drawing/2014/main" id="{7E6B1992-339D-7C44-8596-22027EF2F907}"/>
              </a:ext>
            </a:extLst>
          </p:cNvPr>
          <p:cNvSpPr txBox="1"/>
          <p:nvPr/>
        </p:nvSpPr>
        <p:spPr>
          <a:xfrm>
            <a:off x="5121112" y="2099633"/>
            <a:ext cx="2278188" cy="338554"/>
          </a:xfrm>
          <a:prstGeom prst="rect">
            <a:avLst/>
          </a:prstGeom>
          <a:noFill/>
        </p:spPr>
        <p:txBody>
          <a:bodyPr wrap="none" rtlCol="0">
            <a:spAutoFit/>
          </a:bodyPr>
          <a:lstStyle/>
          <a:p>
            <a:r>
              <a:rPr lang="en-US" sz="1600" b="1"/>
              <a:t>Solution 1 </a:t>
            </a:r>
            <a:r>
              <a:rPr lang="en-US" sz="1600" b="1">
                <a:solidFill>
                  <a:srgbClr val="FF0000"/>
                </a:solidFill>
              </a:rPr>
              <a:t>     </a:t>
            </a:r>
            <a:r>
              <a:rPr lang="en-US" sz="1600" b="1"/>
              <a:t>  Solution 2</a:t>
            </a:r>
            <a:endParaRPr lang="en-US" sz="1600" b="1">
              <a:solidFill>
                <a:srgbClr val="FF0000"/>
              </a:solidFill>
            </a:endParaRPr>
          </a:p>
        </p:txBody>
      </p:sp>
      <p:sp>
        <p:nvSpPr>
          <p:cNvPr id="59" name="Line Callout 1 58">
            <a:extLst>
              <a:ext uri="{FF2B5EF4-FFF2-40B4-BE49-F238E27FC236}">
                <a16:creationId xmlns:a16="http://schemas.microsoft.com/office/drawing/2014/main" id="{0CC94457-529C-FC40-8B08-0CBDB5BAF04B}"/>
              </a:ext>
            </a:extLst>
          </p:cNvPr>
          <p:cNvSpPr/>
          <p:nvPr/>
        </p:nvSpPr>
        <p:spPr>
          <a:xfrm>
            <a:off x="8783532" y="3582858"/>
            <a:ext cx="804794" cy="322067"/>
          </a:xfrm>
          <a:prstGeom prst="borderCallout1">
            <a:avLst>
              <a:gd name="adj1" fmla="val 102210"/>
              <a:gd name="adj2" fmla="val 51470"/>
              <a:gd name="adj3" fmla="val 136676"/>
              <a:gd name="adj4" fmla="val 45618"/>
            </a:avLst>
          </a:prstGeom>
          <a:noFill/>
          <a:ln w="19050">
            <a:solidFill>
              <a:schemeClr val="accent1"/>
            </a:solidFill>
            <a:prstDash val="solid"/>
            <a:tailEnd type="oval" w="sm" len="s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a:solidFill>
                  <a:schemeClr val="tx1"/>
                </a:solidFill>
              </a:rPr>
              <a:t>Chair to insert: 1m</a:t>
            </a:r>
          </a:p>
        </p:txBody>
      </p:sp>
      <p:sp>
        <p:nvSpPr>
          <p:cNvPr id="60" name="TextBox 59">
            <a:extLst>
              <a:ext uri="{FF2B5EF4-FFF2-40B4-BE49-F238E27FC236}">
                <a16:creationId xmlns:a16="http://schemas.microsoft.com/office/drawing/2014/main" id="{645FB892-450A-054D-8175-4C3B90101247}"/>
              </a:ext>
            </a:extLst>
          </p:cNvPr>
          <p:cNvSpPr txBox="1"/>
          <p:nvPr/>
        </p:nvSpPr>
        <p:spPr>
          <a:xfrm>
            <a:off x="3200919" y="2198838"/>
            <a:ext cx="1013161" cy="461665"/>
          </a:xfrm>
          <a:prstGeom prst="rect">
            <a:avLst/>
          </a:prstGeom>
          <a:noFill/>
        </p:spPr>
        <p:txBody>
          <a:bodyPr wrap="none" rtlCol="0">
            <a:spAutoFit/>
          </a:bodyPr>
          <a:lstStyle/>
          <a:p>
            <a:r>
              <a:rPr lang="en-US" sz="1200"/>
              <a:t>Camera </a:t>
            </a:r>
          </a:p>
          <a:p>
            <a:r>
              <a:rPr lang="en-US" sz="1200"/>
              <a:t>parameters 1</a:t>
            </a:r>
          </a:p>
        </p:txBody>
      </p:sp>
      <p:sp>
        <p:nvSpPr>
          <p:cNvPr id="61" name="TextBox 60">
            <a:extLst>
              <a:ext uri="{FF2B5EF4-FFF2-40B4-BE49-F238E27FC236}">
                <a16:creationId xmlns:a16="http://schemas.microsoft.com/office/drawing/2014/main" id="{85CA103D-437B-4C48-8A9F-BF9E638E4E0D}"/>
              </a:ext>
            </a:extLst>
          </p:cNvPr>
          <p:cNvSpPr txBox="1"/>
          <p:nvPr/>
        </p:nvSpPr>
        <p:spPr>
          <a:xfrm>
            <a:off x="6425810" y="2464158"/>
            <a:ext cx="1013161" cy="461665"/>
          </a:xfrm>
          <a:prstGeom prst="rect">
            <a:avLst/>
          </a:prstGeom>
          <a:noFill/>
        </p:spPr>
        <p:txBody>
          <a:bodyPr wrap="none" rtlCol="0">
            <a:spAutoFit/>
          </a:bodyPr>
          <a:lstStyle/>
          <a:p>
            <a:r>
              <a:rPr lang="en-US" sz="1200"/>
              <a:t>Camera </a:t>
            </a:r>
          </a:p>
          <a:p>
            <a:r>
              <a:rPr lang="en-US" sz="1200"/>
              <a:t>parameters 1</a:t>
            </a:r>
          </a:p>
        </p:txBody>
      </p:sp>
      <p:sp>
        <p:nvSpPr>
          <p:cNvPr id="63" name="Rectangle 62">
            <a:extLst>
              <a:ext uri="{FF2B5EF4-FFF2-40B4-BE49-F238E27FC236}">
                <a16:creationId xmlns:a16="http://schemas.microsoft.com/office/drawing/2014/main" id="{12B50162-7C9C-1544-80E3-F702563DA71B}"/>
              </a:ext>
            </a:extLst>
          </p:cNvPr>
          <p:cNvSpPr/>
          <p:nvPr/>
        </p:nvSpPr>
        <p:spPr>
          <a:xfrm>
            <a:off x="7102455" y="2054986"/>
            <a:ext cx="492443" cy="584775"/>
          </a:xfrm>
          <a:prstGeom prst="rect">
            <a:avLst/>
          </a:prstGeom>
        </p:spPr>
        <p:txBody>
          <a:bodyPr wrap="none">
            <a:spAutoFit/>
          </a:bodyPr>
          <a:lstStyle/>
          <a:p>
            <a:r>
              <a:rPr lang="en-US" sz="3200" b="1">
                <a:solidFill>
                  <a:srgbClr val="FF0000"/>
                </a:solidFill>
              </a:rPr>
              <a:t>✓</a:t>
            </a:r>
            <a:endParaRPr lang="en-US" sz="3200"/>
          </a:p>
        </p:txBody>
      </p:sp>
      <p:sp>
        <p:nvSpPr>
          <p:cNvPr id="65" name="Rectangle 64">
            <a:extLst>
              <a:ext uri="{FF2B5EF4-FFF2-40B4-BE49-F238E27FC236}">
                <a16:creationId xmlns:a16="http://schemas.microsoft.com/office/drawing/2014/main" id="{53FC353C-AE54-AC4C-A353-85E06021C542}"/>
              </a:ext>
            </a:extLst>
          </p:cNvPr>
          <p:cNvSpPr/>
          <p:nvPr/>
        </p:nvSpPr>
        <p:spPr>
          <a:xfrm>
            <a:off x="5914308" y="2046773"/>
            <a:ext cx="519694" cy="584775"/>
          </a:xfrm>
          <a:prstGeom prst="rect">
            <a:avLst/>
          </a:prstGeom>
        </p:spPr>
        <p:txBody>
          <a:bodyPr wrap="none">
            <a:spAutoFit/>
          </a:bodyPr>
          <a:lstStyle/>
          <a:p>
            <a:r>
              <a:rPr lang="en-US" sz="3200" b="1">
                <a:solidFill>
                  <a:srgbClr val="FF0000"/>
                </a:solidFill>
              </a:rPr>
              <a:t>✗</a:t>
            </a:r>
            <a:endParaRPr lang="en-US" sz="3200"/>
          </a:p>
        </p:txBody>
      </p:sp>
      <p:sp>
        <p:nvSpPr>
          <p:cNvPr id="69" name="Rectangle 68">
            <a:extLst>
              <a:ext uri="{FF2B5EF4-FFF2-40B4-BE49-F238E27FC236}">
                <a16:creationId xmlns:a16="http://schemas.microsoft.com/office/drawing/2014/main" id="{AC96C900-3E1B-C04A-B084-74B77E27E4C3}"/>
              </a:ext>
            </a:extLst>
          </p:cNvPr>
          <p:cNvSpPr/>
          <p:nvPr/>
        </p:nvSpPr>
        <p:spPr>
          <a:xfrm>
            <a:off x="9829659" y="4355545"/>
            <a:ext cx="2052836" cy="738664"/>
          </a:xfrm>
          <a:prstGeom prst="rect">
            <a:avLst/>
          </a:prstGeom>
          <a:solidFill>
            <a:srgbClr val="000000">
              <a:alpha val="44000"/>
            </a:srgbClr>
          </a:solidFill>
        </p:spPr>
        <p:txBody>
          <a:bodyPr wrap="square">
            <a:spAutoFit/>
          </a:bodyPr>
          <a:lstStyle/>
          <a:p>
            <a:r>
              <a:rPr lang="en-US" sz="1400">
                <a:solidFill>
                  <a:schemeClr val="bg1"/>
                </a:solidFill>
              </a:rPr>
              <a:t>Camera height: 1.57m</a:t>
            </a:r>
          </a:p>
          <a:p>
            <a:r>
              <a:rPr lang="en-US" sz="1400">
                <a:solidFill>
                  <a:schemeClr val="bg1"/>
                </a:solidFill>
              </a:rPr>
              <a:t>Camera pitch: -6.64 °</a:t>
            </a:r>
          </a:p>
          <a:p>
            <a:r>
              <a:rPr lang="en-US" sz="1400">
                <a:solidFill>
                  <a:schemeClr val="bg1"/>
                </a:solidFill>
              </a:rPr>
              <a:t>f: 57.14mm</a:t>
            </a:r>
          </a:p>
        </p:txBody>
      </p:sp>
      <p:pic>
        <p:nvPicPr>
          <p:cNvPr id="47" name="Audio 46">
            <a:hlinkClick r:id="" action="ppaction://media"/>
            <a:extLst>
              <a:ext uri="{FF2B5EF4-FFF2-40B4-BE49-F238E27FC236}">
                <a16:creationId xmlns:a16="http://schemas.microsoft.com/office/drawing/2014/main" id="{6C2FA398-DA73-40E8-A2A2-1802272CE113}"/>
              </a:ext>
            </a:extLst>
          </p:cNvPr>
          <p:cNvPicPr>
            <a:picLocks noChangeAspect="1"/>
          </p:cNvPicPr>
          <p:nvPr>
            <a:audioFile r:link="rId3"/>
            <p:extLst>
              <p:ext uri="{DAA4B4D4-6D71-4841-9C94-3DE7FCFB9230}">
                <p14:media xmlns:p14="http://schemas.microsoft.com/office/powerpoint/2010/main" r:embed="rId2"/>
              </p:ext>
            </p:extLst>
          </p:nvPr>
        </p:nvPicPr>
        <p:blipFill>
          <a:blip r:embed="rId19"/>
          <a:stretch>
            <a:fillRect/>
          </a:stretch>
        </p:blipFill>
        <p:spPr>
          <a:xfrm>
            <a:off x="11795125" y="6461125"/>
            <a:ext cx="244475" cy="244475"/>
          </a:xfrm>
          <a:prstGeom prst="rect">
            <a:avLst/>
          </a:prstGeom>
        </p:spPr>
      </p:pic>
    </p:spTree>
    <p:custDataLst>
      <p:tags r:id="rId1"/>
    </p:custDataLst>
    <p:extLst>
      <p:ext uri="{BB962C8B-B14F-4D97-AF65-F5344CB8AC3E}">
        <p14:creationId xmlns:p14="http://schemas.microsoft.com/office/powerpoint/2010/main" val="507608663"/>
      </p:ext>
    </p:extLst>
  </p:cSld>
  <p:clrMapOvr>
    <a:masterClrMapping/>
  </p:clrMapOvr>
  <mc:AlternateContent xmlns:mc="http://schemas.openxmlformats.org/markup-compatibility/2006" xmlns:p14="http://schemas.microsoft.com/office/powerpoint/2010/main">
    <mc:Choice Requires="p14">
      <p:transition spd="slow" p14:dur="2000" advTm="44720"/>
    </mc:Choice>
    <mc:Fallback xmlns="">
      <p:transition spd="slow" advTm="44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left)">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up)">
                                      <p:cBhvr>
                                        <p:cTn id="15" dur="500"/>
                                        <p:tgtEl>
                                          <p:spTgt spid="66"/>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500"/>
                                        <p:tgtEl>
                                          <p:spTgt spid="14"/>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up)">
                                      <p:cBhvr>
                                        <p:cTn id="21" dur="500"/>
                                        <p:tgtEl>
                                          <p:spTgt spid="28"/>
                                        </p:tgtEl>
                                      </p:cBhvr>
                                    </p:animEffect>
                                  </p:childTnLst>
                                </p:cTn>
                              </p:par>
                              <p:par>
                                <p:cTn id="22" presetID="22" presetClass="entr" presetSubtype="1"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wipe(up)">
                                      <p:cBhvr>
                                        <p:cTn id="24" dur="500"/>
                                        <p:tgtEl>
                                          <p:spTgt spid="40"/>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6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childTnLst>
                                </p:cTn>
                              </p:par>
                            </p:childTnLst>
                          </p:cTn>
                        </p:par>
                        <p:par>
                          <p:cTn id="30" fill="hold">
                            <p:stCondLst>
                              <p:cond delay="500"/>
                            </p:stCondLst>
                            <p:childTnLst>
                              <p:par>
                                <p:cTn id="31" presetID="9" presetClass="entr" presetSubtype="0" fill="hold" grpId="0" nodeType="after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dissolve">
                                      <p:cBhvr>
                                        <p:cTn id="33" dur="500"/>
                                        <p:tgtEl>
                                          <p:spTgt spid="49"/>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par>
                                <p:cTn id="39" presetID="9"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dissolve">
                                      <p:cBhvr>
                                        <p:cTn id="41" dur="500"/>
                                        <p:tgtEl>
                                          <p:spTgt spid="31"/>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wipe(up)">
                                      <p:cBhvr>
                                        <p:cTn id="47" dur="500"/>
                                        <p:tgtEl>
                                          <p:spTgt spid="59"/>
                                        </p:tgtEl>
                                      </p:cBhvr>
                                    </p:animEffect>
                                  </p:childTnLst>
                                </p:cTn>
                              </p:par>
                            </p:childTnLst>
                          </p:cTn>
                        </p:par>
                        <p:par>
                          <p:cTn id="48" fill="hold">
                            <p:stCondLst>
                              <p:cond delay="500"/>
                            </p:stCondLst>
                            <p:childTnLst>
                              <p:par>
                                <p:cTn id="49" presetID="9"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dissolve">
                                      <p:cBhvr>
                                        <p:cTn id="51" dur="500"/>
                                        <p:tgtEl>
                                          <p:spTgt spid="34"/>
                                        </p:tgtEl>
                                      </p:cBhvr>
                                    </p:animEffect>
                                  </p:childTnLst>
                                </p:cTn>
                              </p:par>
                              <p:par>
                                <p:cTn id="52" presetID="9" presetClass="entr" presetSubtype="0"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dissolve">
                                      <p:cBhvr>
                                        <p:cTn id="54" dur="500"/>
                                        <p:tgtEl>
                                          <p:spTgt spid="56"/>
                                        </p:tgtEl>
                                      </p:cBhvr>
                                    </p:animEffect>
                                  </p:childTnLst>
                                </p:cTn>
                              </p:par>
                            </p:childTnLst>
                          </p:cTn>
                        </p:par>
                        <p:par>
                          <p:cTn id="55" fill="hold">
                            <p:stCondLst>
                              <p:cond delay="1000"/>
                            </p:stCondLst>
                            <p:childTnLst>
                              <p:par>
                                <p:cTn id="56" presetID="22" presetClass="entr" presetSubtype="8" fill="hold" grpId="0" nodeType="after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wipe(left)">
                                      <p:cBhvr>
                                        <p:cTn id="58" dur="200"/>
                                        <p:tgtEl>
                                          <p:spTgt spid="52"/>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9" presetClass="entr" presetSubtype="0"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animEffect transition="in" filter="dissolve">
                                      <p:cBhvr>
                                        <p:cTn id="6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6" fill="hold" display="0">
                  <p:stCondLst>
                    <p:cond delay="indefinite"/>
                  </p:stCondLst>
                  <p:endCondLst>
                    <p:cond evt="onStopAudio" delay="0">
                      <p:tgtEl>
                        <p:sldTgt/>
                      </p:tgtEl>
                    </p:cond>
                  </p:endCondLst>
                </p:cTn>
                <p:tgtEl>
                  <p:spTgt spid="47"/>
                </p:tgtEl>
              </p:cMediaNode>
            </p:audio>
          </p:childTnLst>
        </p:cTn>
      </p:par>
    </p:tnLst>
    <p:bldLst>
      <p:bldP spid="14" grpId="0" animBg="1"/>
      <p:bldP spid="15" grpId="0" animBg="1"/>
      <p:bldP spid="28" grpId="0" animBg="1"/>
      <p:bldP spid="49" grpId="0" animBg="1"/>
      <p:bldP spid="50" grpId="0"/>
      <p:bldP spid="51" grpId="0" animBg="1"/>
      <p:bldP spid="52" grpId="0" animBg="1"/>
      <p:bldP spid="59" grpId="0" animBg="1"/>
      <p:bldP spid="63" grpId="0"/>
      <p:bldP spid="65" grpId="0"/>
      <p:bldP spid="6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9B9E-1EA3-0241-8BB1-93F5C3E5B66C}"/>
              </a:ext>
            </a:extLst>
          </p:cNvPr>
          <p:cNvSpPr>
            <a:spLocks noGrp="1"/>
          </p:cNvSpPr>
          <p:nvPr>
            <p:ph type="title"/>
          </p:nvPr>
        </p:nvSpPr>
        <p:spPr/>
        <p:txBody>
          <a:bodyPr/>
          <a:lstStyle/>
          <a:p>
            <a:r>
              <a:rPr lang="en-US" b="1"/>
              <a:t>Motivation:</a:t>
            </a:r>
            <a:r>
              <a:rPr lang="en-US"/>
              <a:t> Single View Scale Ambiguity</a:t>
            </a:r>
          </a:p>
        </p:txBody>
      </p:sp>
      <p:sp>
        <p:nvSpPr>
          <p:cNvPr id="6" name="Content Placeholder 2">
            <a:extLst>
              <a:ext uri="{FF2B5EF4-FFF2-40B4-BE49-F238E27FC236}">
                <a16:creationId xmlns:a16="http://schemas.microsoft.com/office/drawing/2014/main" id="{956CDDBA-F039-6745-9A17-A372A78C474D}"/>
              </a:ext>
            </a:extLst>
          </p:cNvPr>
          <p:cNvSpPr txBox="1">
            <a:spLocks/>
          </p:cNvSpPr>
          <p:nvPr/>
        </p:nvSpPr>
        <p:spPr>
          <a:xfrm>
            <a:off x="6684689" y="1797620"/>
            <a:ext cx="571697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grpSp>
        <p:nvGrpSpPr>
          <p:cNvPr id="17" name="Group 16">
            <a:extLst>
              <a:ext uri="{FF2B5EF4-FFF2-40B4-BE49-F238E27FC236}">
                <a16:creationId xmlns:a16="http://schemas.microsoft.com/office/drawing/2014/main" id="{7CB1C076-50D3-914A-B607-3C388581C716}"/>
              </a:ext>
            </a:extLst>
          </p:cNvPr>
          <p:cNvGrpSpPr/>
          <p:nvPr/>
        </p:nvGrpSpPr>
        <p:grpSpPr>
          <a:xfrm>
            <a:off x="6281184" y="1765791"/>
            <a:ext cx="4501718" cy="1741102"/>
            <a:chOff x="7101463" y="1555751"/>
            <a:chExt cx="4943601" cy="1912006"/>
          </a:xfrm>
        </p:grpSpPr>
        <p:pic>
          <p:nvPicPr>
            <p:cNvPr id="11" name="Picture 10">
              <a:extLst>
                <a:ext uri="{FF2B5EF4-FFF2-40B4-BE49-F238E27FC236}">
                  <a16:creationId xmlns:a16="http://schemas.microsoft.com/office/drawing/2014/main" id="{8871178D-E7F5-CA40-868B-88ACD56C0A77}"/>
                </a:ext>
              </a:extLst>
            </p:cNvPr>
            <p:cNvPicPr>
              <a:picLocks noChangeAspect="1"/>
            </p:cNvPicPr>
            <p:nvPr/>
          </p:nvPicPr>
          <p:blipFill>
            <a:blip r:embed="rId6"/>
            <a:stretch>
              <a:fillRect/>
            </a:stretch>
          </p:blipFill>
          <p:spPr>
            <a:xfrm>
              <a:off x="7101463" y="1555751"/>
              <a:ext cx="2869809" cy="1912006"/>
            </a:xfrm>
            <a:prstGeom prst="rect">
              <a:avLst/>
            </a:prstGeom>
          </p:spPr>
        </p:pic>
        <p:pic>
          <p:nvPicPr>
            <p:cNvPr id="15" name="Picture 14">
              <a:extLst>
                <a:ext uri="{FF2B5EF4-FFF2-40B4-BE49-F238E27FC236}">
                  <a16:creationId xmlns:a16="http://schemas.microsoft.com/office/drawing/2014/main" id="{8ED9C466-0D56-A845-82C7-D32E897A32B3}"/>
                </a:ext>
              </a:extLst>
            </p:cNvPr>
            <p:cNvPicPr>
              <a:picLocks noChangeAspect="1"/>
            </p:cNvPicPr>
            <p:nvPr/>
          </p:nvPicPr>
          <p:blipFill>
            <a:blip r:embed="rId7"/>
            <a:stretch>
              <a:fillRect/>
            </a:stretch>
          </p:blipFill>
          <p:spPr>
            <a:xfrm>
              <a:off x="9487491" y="1555751"/>
              <a:ext cx="2557573" cy="1912006"/>
            </a:xfrm>
            <a:prstGeom prst="rect">
              <a:avLst/>
            </a:prstGeom>
          </p:spPr>
        </p:pic>
      </p:grpSp>
      <p:pic>
        <p:nvPicPr>
          <p:cNvPr id="23" name="Picture 22" descr="A picture containing photo, different, showing, show&#10;&#10;Description automatically generated">
            <a:extLst>
              <a:ext uri="{FF2B5EF4-FFF2-40B4-BE49-F238E27FC236}">
                <a16:creationId xmlns:a16="http://schemas.microsoft.com/office/drawing/2014/main" id="{D9BCF6E3-18A3-EB41-A98C-231E92AC6807}"/>
              </a:ext>
            </a:extLst>
          </p:cNvPr>
          <p:cNvPicPr>
            <a:picLocks noChangeAspect="1"/>
          </p:cNvPicPr>
          <p:nvPr/>
        </p:nvPicPr>
        <p:blipFill rotWithShape="1">
          <a:blip r:embed="rId8"/>
          <a:srcRect b="50469"/>
          <a:stretch/>
        </p:blipFill>
        <p:spPr>
          <a:xfrm>
            <a:off x="6281183" y="3927706"/>
            <a:ext cx="4501719" cy="2565169"/>
          </a:xfrm>
          <a:prstGeom prst="rect">
            <a:avLst/>
          </a:prstGeom>
        </p:spPr>
      </p:pic>
      <p:sp>
        <p:nvSpPr>
          <p:cNvPr id="25" name="Rectangle 24">
            <a:extLst>
              <a:ext uri="{FF2B5EF4-FFF2-40B4-BE49-F238E27FC236}">
                <a16:creationId xmlns:a16="http://schemas.microsoft.com/office/drawing/2014/main" id="{0A2C7C83-AF58-654F-B2CE-8E3230B1120B}"/>
              </a:ext>
            </a:extLst>
          </p:cNvPr>
          <p:cNvSpPr/>
          <p:nvPr/>
        </p:nvSpPr>
        <p:spPr>
          <a:xfrm>
            <a:off x="7166866" y="3230945"/>
            <a:ext cx="3616036" cy="307777"/>
          </a:xfrm>
          <a:prstGeom prst="rect">
            <a:avLst/>
          </a:prstGeom>
        </p:spPr>
        <p:txBody>
          <a:bodyPr wrap="square">
            <a:spAutoFit/>
          </a:bodyPr>
          <a:lstStyle/>
          <a:p>
            <a:pPr algn="r"/>
            <a:r>
              <a:rPr lang="en-US" sz="1400">
                <a:solidFill>
                  <a:schemeClr val="bg1"/>
                </a:solidFill>
              </a:rPr>
              <a:t>* Hold-Geoffroy et al, </a:t>
            </a:r>
            <a:r>
              <a:rPr lang="en-US" altLang="zh-CN" sz="1400">
                <a:solidFill>
                  <a:schemeClr val="bg1"/>
                </a:solidFill>
              </a:rPr>
              <a:t>2017</a:t>
            </a:r>
            <a:endParaRPr lang="en-US" sz="1400">
              <a:solidFill>
                <a:schemeClr val="bg1"/>
              </a:solidFill>
            </a:endParaRPr>
          </a:p>
        </p:txBody>
      </p:sp>
      <p:sp>
        <p:nvSpPr>
          <p:cNvPr id="26" name="Rectangle 25">
            <a:extLst>
              <a:ext uri="{FF2B5EF4-FFF2-40B4-BE49-F238E27FC236}">
                <a16:creationId xmlns:a16="http://schemas.microsoft.com/office/drawing/2014/main" id="{1007541B-9B6F-7546-BECE-C6D31C4246D5}"/>
              </a:ext>
            </a:extLst>
          </p:cNvPr>
          <p:cNvSpPr/>
          <p:nvPr/>
        </p:nvSpPr>
        <p:spPr>
          <a:xfrm>
            <a:off x="7166866" y="6350942"/>
            <a:ext cx="3616036" cy="307777"/>
          </a:xfrm>
          <a:prstGeom prst="rect">
            <a:avLst/>
          </a:prstGeom>
        </p:spPr>
        <p:txBody>
          <a:bodyPr wrap="square">
            <a:spAutoFit/>
          </a:bodyPr>
          <a:lstStyle/>
          <a:p>
            <a:pPr algn="r"/>
            <a:r>
              <a:rPr lang="en-US" sz="1400">
                <a:solidFill>
                  <a:schemeClr val="bg1"/>
                </a:solidFill>
              </a:rPr>
              <a:t>* Li</a:t>
            </a:r>
            <a:r>
              <a:rPr lang="zh-CN" altLang="en-US" sz="1400">
                <a:solidFill>
                  <a:schemeClr val="bg1"/>
                </a:solidFill>
              </a:rPr>
              <a:t> </a:t>
            </a:r>
            <a:r>
              <a:rPr lang="en-US" sz="1400">
                <a:solidFill>
                  <a:schemeClr val="bg1"/>
                </a:solidFill>
              </a:rPr>
              <a:t>et. al, 2019</a:t>
            </a:r>
          </a:p>
        </p:txBody>
      </p:sp>
      <p:sp>
        <p:nvSpPr>
          <p:cNvPr id="27" name="Rectangle 26">
            <a:extLst>
              <a:ext uri="{FF2B5EF4-FFF2-40B4-BE49-F238E27FC236}">
                <a16:creationId xmlns:a16="http://schemas.microsoft.com/office/drawing/2014/main" id="{71B61375-4E6E-5644-8B91-2C8A343D64EB}"/>
              </a:ext>
            </a:extLst>
          </p:cNvPr>
          <p:cNvSpPr/>
          <p:nvPr/>
        </p:nvSpPr>
        <p:spPr>
          <a:xfrm>
            <a:off x="6281183" y="1427237"/>
            <a:ext cx="3647730" cy="338554"/>
          </a:xfrm>
          <a:prstGeom prst="rect">
            <a:avLst/>
          </a:prstGeom>
        </p:spPr>
        <p:txBody>
          <a:bodyPr wrap="none">
            <a:spAutoFit/>
          </a:bodyPr>
          <a:lstStyle/>
          <a:p>
            <a:r>
              <a:rPr lang="en-US" sz="1600"/>
              <a:t>Monocular camera calibration in the wild </a:t>
            </a:r>
          </a:p>
        </p:txBody>
      </p:sp>
      <p:sp>
        <p:nvSpPr>
          <p:cNvPr id="29" name="Rectangle 28">
            <a:extLst>
              <a:ext uri="{FF2B5EF4-FFF2-40B4-BE49-F238E27FC236}">
                <a16:creationId xmlns:a16="http://schemas.microsoft.com/office/drawing/2014/main" id="{33D20E76-814A-7048-A8A7-EE805A02ECF7}"/>
              </a:ext>
            </a:extLst>
          </p:cNvPr>
          <p:cNvSpPr/>
          <p:nvPr/>
        </p:nvSpPr>
        <p:spPr>
          <a:xfrm>
            <a:off x="6277717" y="3605012"/>
            <a:ext cx="2688108" cy="338554"/>
          </a:xfrm>
          <a:prstGeom prst="rect">
            <a:avLst/>
          </a:prstGeom>
        </p:spPr>
        <p:txBody>
          <a:bodyPr wrap="none">
            <a:spAutoFit/>
          </a:bodyPr>
          <a:lstStyle/>
          <a:p>
            <a:r>
              <a:rPr lang="en-US" sz="1600"/>
              <a:t>Single image depth estimation</a:t>
            </a:r>
          </a:p>
        </p:txBody>
      </p:sp>
      <p:grpSp>
        <p:nvGrpSpPr>
          <p:cNvPr id="32" name="Group 31">
            <a:extLst>
              <a:ext uri="{FF2B5EF4-FFF2-40B4-BE49-F238E27FC236}">
                <a16:creationId xmlns:a16="http://schemas.microsoft.com/office/drawing/2014/main" id="{5FD1CDB1-97C8-9F4B-AF5B-6A280E16C2DA}"/>
              </a:ext>
            </a:extLst>
          </p:cNvPr>
          <p:cNvGrpSpPr/>
          <p:nvPr/>
        </p:nvGrpSpPr>
        <p:grpSpPr>
          <a:xfrm>
            <a:off x="1163209" y="1427237"/>
            <a:ext cx="4905061" cy="4793084"/>
            <a:chOff x="1376122" y="1424843"/>
            <a:chExt cx="4905061" cy="4793084"/>
          </a:xfrm>
        </p:grpSpPr>
        <p:pic>
          <p:nvPicPr>
            <p:cNvPr id="9" name="Picture 8">
              <a:extLst>
                <a:ext uri="{FF2B5EF4-FFF2-40B4-BE49-F238E27FC236}">
                  <a16:creationId xmlns:a16="http://schemas.microsoft.com/office/drawing/2014/main" id="{86ACAC10-A5B7-A44E-AAEA-6BA41E54DA6D}"/>
                </a:ext>
              </a:extLst>
            </p:cNvPr>
            <p:cNvPicPr>
              <a:picLocks noChangeAspect="1"/>
            </p:cNvPicPr>
            <p:nvPr/>
          </p:nvPicPr>
          <p:blipFill>
            <a:blip r:embed="rId9"/>
            <a:stretch>
              <a:fillRect/>
            </a:stretch>
          </p:blipFill>
          <p:spPr>
            <a:xfrm>
              <a:off x="1471465" y="1690688"/>
              <a:ext cx="4579514" cy="2315819"/>
            </a:xfrm>
            <a:prstGeom prst="rect">
              <a:avLst/>
            </a:prstGeom>
          </p:spPr>
        </p:pic>
        <p:sp>
          <p:nvSpPr>
            <p:cNvPr id="24" name="Rectangle 23">
              <a:extLst>
                <a:ext uri="{FF2B5EF4-FFF2-40B4-BE49-F238E27FC236}">
                  <a16:creationId xmlns:a16="http://schemas.microsoft.com/office/drawing/2014/main" id="{6F1FF0E4-5899-764E-ABBB-EDC4992CD8F9}"/>
                </a:ext>
              </a:extLst>
            </p:cNvPr>
            <p:cNvSpPr/>
            <p:nvPr/>
          </p:nvSpPr>
          <p:spPr>
            <a:xfrm>
              <a:off x="2530286" y="3644445"/>
              <a:ext cx="3616036" cy="307777"/>
            </a:xfrm>
            <a:prstGeom prst="rect">
              <a:avLst/>
            </a:prstGeom>
          </p:spPr>
          <p:txBody>
            <a:bodyPr wrap="square">
              <a:spAutoFit/>
            </a:bodyPr>
            <a:lstStyle/>
            <a:p>
              <a:pPr algn="r"/>
              <a:r>
                <a:rPr lang="en-US" sz="1400">
                  <a:solidFill>
                    <a:schemeClr val="bg1">
                      <a:lumMod val="65000"/>
                    </a:schemeClr>
                  </a:solidFill>
                </a:rPr>
                <a:t>* Agarwal</a:t>
              </a:r>
              <a:r>
                <a:rPr lang="zh-CN" altLang="en-US" sz="1400">
                  <a:solidFill>
                    <a:schemeClr val="bg1">
                      <a:lumMod val="65000"/>
                    </a:schemeClr>
                  </a:solidFill>
                </a:rPr>
                <a:t> </a:t>
              </a:r>
              <a:r>
                <a:rPr lang="en-US" altLang="zh-CN" sz="1400">
                  <a:solidFill>
                    <a:schemeClr val="bg1">
                      <a:lumMod val="65000"/>
                    </a:schemeClr>
                  </a:solidFill>
                </a:rPr>
                <a:t>et. al, 2009</a:t>
              </a:r>
              <a:endParaRPr lang="en-US" sz="1400">
                <a:solidFill>
                  <a:schemeClr val="bg1">
                    <a:lumMod val="65000"/>
                  </a:schemeClr>
                </a:solidFill>
              </a:endParaRPr>
            </a:p>
          </p:txBody>
        </p:sp>
        <p:sp>
          <p:nvSpPr>
            <p:cNvPr id="28" name="Rectangle 27">
              <a:extLst>
                <a:ext uri="{FF2B5EF4-FFF2-40B4-BE49-F238E27FC236}">
                  <a16:creationId xmlns:a16="http://schemas.microsoft.com/office/drawing/2014/main" id="{367747AA-F91E-E341-ABB1-D8E8F3FCAFC5}"/>
                </a:ext>
              </a:extLst>
            </p:cNvPr>
            <p:cNvSpPr/>
            <p:nvPr/>
          </p:nvSpPr>
          <p:spPr>
            <a:xfrm>
              <a:off x="1376122" y="1424843"/>
              <a:ext cx="4905061" cy="338554"/>
            </a:xfrm>
            <a:prstGeom prst="rect">
              <a:avLst/>
            </a:prstGeom>
          </p:spPr>
          <p:txBody>
            <a:bodyPr wrap="none">
              <a:spAutoFit/>
            </a:bodyPr>
            <a:lstStyle/>
            <a:p>
              <a:r>
                <a:rPr lang="en-US" sz="1600"/>
                <a:t>Structure-from-motion (</a:t>
              </a:r>
              <a:r>
                <a:rPr lang="en-US" sz="1600" err="1"/>
                <a:t>SfM</a:t>
              </a:r>
              <a:r>
                <a:rPr lang="en-US" sz="1600"/>
                <a:t>) from uncalibrated cameras</a:t>
              </a:r>
            </a:p>
          </p:txBody>
        </p:sp>
        <p:grpSp>
          <p:nvGrpSpPr>
            <p:cNvPr id="30" name="Group 29">
              <a:extLst>
                <a:ext uri="{FF2B5EF4-FFF2-40B4-BE49-F238E27FC236}">
                  <a16:creationId xmlns:a16="http://schemas.microsoft.com/office/drawing/2014/main" id="{B5C3AE07-150E-C14C-B737-33141B3999D8}"/>
                </a:ext>
              </a:extLst>
            </p:cNvPr>
            <p:cNvGrpSpPr/>
            <p:nvPr/>
          </p:nvGrpSpPr>
          <p:grpSpPr>
            <a:xfrm>
              <a:off x="1471465" y="3973289"/>
              <a:ext cx="4579514" cy="2244638"/>
              <a:chOff x="1471464" y="4151925"/>
              <a:chExt cx="4579514" cy="2244638"/>
            </a:xfrm>
          </p:grpSpPr>
          <p:pic>
            <p:nvPicPr>
              <p:cNvPr id="4" name="Picture 3">
                <a:extLst>
                  <a:ext uri="{FF2B5EF4-FFF2-40B4-BE49-F238E27FC236}">
                    <a16:creationId xmlns:a16="http://schemas.microsoft.com/office/drawing/2014/main" id="{5726EC8A-F376-4D41-851A-C76A41E675C8}"/>
                  </a:ext>
                </a:extLst>
              </p:cNvPr>
              <p:cNvPicPr>
                <a:picLocks noChangeAspect="1"/>
              </p:cNvPicPr>
              <p:nvPr/>
            </p:nvPicPr>
            <p:blipFill>
              <a:blip r:embed="rId10"/>
              <a:stretch>
                <a:fillRect/>
              </a:stretch>
            </p:blipFill>
            <p:spPr>
              <a:xfrm>
                <a:off x="1471464" y="4151925"/>
                <a:ext cx="4579514" cy="2244638"/>
              </a:xfrm>
              <a:prstGeom prst="rect">
                <a:avLst/>
              </a:prstGeom>
            </p:spPr>
          </p:pic>
          <p:sp>
            <p:nvSpPr>
              <p:cNvPr id="8" name="Rectangle 7">
                <a:extLst>
                  <a:ext uri="{FF2B5EF4-FFF2-40B4-BE49-F238E27FC236}">
                    <a16:creationId xmlns:a16="http://schemas.microsoft.com/office/drawing/2014/main" id="{51715312-0D3E-7046-889E-6875EBDDF25F}"/>
                  </a:ext>
                </a:extLst>
              </p:cNvPr>
              <p:cNvSpPr/>
              <p:nvPr/>
            </p:nvSpPr>
            <p:spPr>
              <a:xfrm>
                <a:off x="2434942" y="6087258"/>
                <a:ext cx="3616036" cy="307777"/>
              </a:xfrm>
              <a:prstGeom prst="rect">
                <a:avLst/>
              </a:prstGeom>
            </p:spPr>
            <p:txBody>
              <a:bodyPr wrap="square">
                <a:spAutoFit/>
              </a:bodyPr>
              <a:lstStyle/>
              <a:p>
                <a:pPr algn="r"/>
                <a:r>
                  <a:rPr lang="en-US" sz="1400">
                    <a:solidFill>
                      <a:schemeClr val="bg1"/>
                    </a:solidFill>
                  </a:rPr>
                  <a:t>* Ham</a:t>
                </a:r>
                <a:r>
                  <a:rPr lang="zh-CN" altLang="en-US" sz="1400">
                    <a:solidFill>
                      <a:schemeClr val="bg1"/>
                    </a:solidFill>
                  </a:rPr>
                  <a:t> </a:t>
                </a:r>
                <a:r>
                  <a:rPr lang="en-US" sz="1400">
                    <a:solidFill>
                      <a:schemeClr val="bg1"/>
                    </a:solidFill>
                  </a:rPr>
                  <a:t>et. al, 2014</a:t>
                </a:r>
              </a:p>
            </p:txBody>
          </p:sp>
        </p:grpSp>
      </p:grpSp>
      <p:pic>
        <p:nvPicPr>
          <p:cNvPr id="3" name="Audio 2">
            <a:hlinkClick r:id="" action="ppaction://media"/>
            <a:extLst>
              <a:ext uri="{FF2B5EF4-FFF2-40B4-BE49-F238E27FC236}">
                <a16:creationId xmlns:a16="http://schemas.microsoft.com/office/drawing/2014/main" id="{960C9F27-C745-4BB7-89A9-9B3B07DFBA61}"/>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795125" y="6461125"/>
            <a:ext cx="244475" cy="244475"/>
          </a:xfrm>
          <a:prstGeom prst="rect">
            <a:avLst/>
          </a:prstGeom>
        </p:spPr>
      </p:pic>
    </p:spTree>
    <p:custDataLst>
      <p:tags r:id="rId1"/>
    </p:custDataLst>
    <p:extLst>
      <p:ext uri="{BB962C8B-B14F-4D97-AF65-F5344CB8AC3E}">
        <p14:creationId xmlns:p14="http://schemas.microsoft.com/office/powerpoint/2010/main" val="3011115355"/>
      </p:ext>
    </p:extLst>
  </p:cSld>
  <p:clrMapOvr>
    <a:masterClrMapping/>
  </p:clrMapOvr>
  <mc:AlternateContent xmlns:mc="http://schemas.openxmlformats.org/markup-compatibility/2006" xmlns:p14="http://schemas.microsoft.com/office/powerpoint/2010/main">
    <mc:Choice Requires="p14">
      <p:transition spd="slow" p14:dur="2000" advTm="22792"/>
    </mc:Choice>
    <mc:Fallback xmlns="">
      <p:transition spd="slow" advTm="22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bldLst>
      <p:bldP spid="27"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9B9E-1EA3-0241-8BB1-93F5C3E5B66C}"/>
              </a:ext>
            </a:extLst>
          </p:cNvPr>
          <p:cNvSpPr>
            <a:spLocks noGrp="1"/>
          </p:cNvSpPr>
          <p:nvPr>
            <p:ph type="title"/>
          </p:nvPr>
        </p:nvSpPr>
        <p:spPr/>
        <p:txBody>
          <a:bodyPr/>
          <a:lstStyle/>
          <a:p>
            <a:r>
              <a:rPr lang="en-US" b="1"/>
              <a:t>Motivation: </a:t>
            </a:r>
            <a:r>
              <a:rPr lang="en-US"/>
              <a:t>Single View Metrology</a:t>
            </a:r>
          </a:p>
        </p:txBody>
      </p:sp>
      <p:sp>
        <p:nvSpPr>
          <p:cNvPr id="3" name="Content Placeholder 2">
            <a:extLst>
              <a:ext uri="{FF2B5EF4-FFF2-40B4-BE49-F238E27FC236}">
                <a16:creationId xmlns:a16="http://schemas.microsoft.com/office/drawing/2014/main" id="{B022AD44-068F-A646-A03E-7CF28044CF62}"/>
              </a:ext>
            </a:extLst>
          </p:cNvPr>
          <p:cNvSpPr>
            <a:spLocks noGrp="1"/>
          </p:cNvSpPr>
          <p:nvPr>
            <p:ph idx="1"/>
          </p:nvPr>
        </p:nvSpPr>
        <p:spPr>
          <a:xfrm>
            <a:off x="245478" y="1281545"/>
            <a:ext cx="11559978" cy="4895417"/>
          </a:xfrm>
        </p:spPr>
        <p:txBody>
          <a:bodyPr>
            <a:normAutofit/>
          </a:bodyPr>
          <a:lstStyle/>
          <a:p>
            <a:pPr marL="0" indent="0">
              <a:buNone/>
            </a:pPr>
            <a:r>
              <a:rPr lang="en-US" sz="2000"/>
              <a:t>3D estimation from 2D measurements via perspective geometry</a:t>
            </a:r>
          </a:p>
        </p:txBody>
      </p:sp>
      <p:sp>
        <p:nvSpPr>
          <p:cNvPr id="6" name="Content Placeholder 2">
            <a:extLst>
              <a:ext uri="{FF2B5EF4-FFF2-40B4-BE49-F238E27FC236}">
                <a16:creationId xmlns:a16="http://schemas.microsoft.com/office/drawing/2014/main" id="{956CDDBA-F039-6745-9A17-A372A78C474D}"/>
              </a:ext>
            </a:extLst>
          </p:cNvPr>
          <p:cNvSpPr txBox="1">
            <a:spLocks/>
          </p:cNvSpPr>
          <p:nvPr/>
        </p:nvSpPr>
        <p:spPr>
          <a:xfrm>
            <a:off x="6722187" y="1690688"/>
            <a:ext cx="571697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51715312-0D3E-7046-889E-6875EBDDF25F}"/>
              </a:ext>
            </a:extLst>
          </p:cNvPr>
          <p:cNvSpPr/>
          <p:nvPr/>
        </p:nvSpPr>
        <p:spPr>
          <a:xfrm>
            <a:off x="1662545" y="3913910"/>
            <a:ext cx="4163999" cy="307777"/>
          </a:xfrm>
          <a:prstGeom prst="rect">
            <a:avLst/>
          </a:prstGeom>
        </p:spPr>
        <p:txBody>
          <a:bodyPr wrap="square">
            <a:spAutoFit/>
          </a:bodyPr>
          <a:lstStyle/>
          <a:p>
            <a:pPr algn="r"/>
            <a:r>
              <a:rPr lang="en-US" sz="1400">
                <a:solidFill>
                  <a:schemeClr val="bg1">
                    <a:lumMod val="65000"/>
                  </a:schemeClr>
                </a:solidFill>
              </a:rPr>
              <a:t>* </a:t>
            </a:r>
            <a:r>
              <a:rPr lang="en-US" sz="1400" err="1">
                <a:solidFill>
                  <a:schemeClr val="bg1">
                    <a:lumMod val="65000"/>
                  </a:schemeClr>
                </a:solidFill>
              </a:rPr>
              <a:t>Criminisi</a:t>
            </a:r>
            <a:r>
              <a:rPr lang="en-US" sz="1400">
                <a:solidFill>
                  <a:schemeClr val="bg1">
                    <a:lumMod val="65000"/>
                  </a:schemeClr>
                </a:solidFill>
              </a:rPr>
              <a:t> et. al, 2000</a:t>
            </a:r>
          </a:p>
        </p:txBody>
      </p:sp>
      <p:grpSp>
        <p:nvGrpSpPr>
          <p:cNvPr id="9" name="Group 8">
            <a:extLst>
              <a:ext uri="{FF2B5EF4-FFF2-40B4-BE49-F238E27FC236}">
                <a16:creationId xmlns:a16="http://schemas.microsoft.com/office/drawing/2014/main" id="{62753EA8-1322-CF4D-96D8-FB4D0E735879}"/>
              </a:ext>
            </a:extLst>
          </p:cNvPr>
          <p:cNvGrpSpPr/>
          <p:nvPr/>
        </p:nvGrpSpPr>
        <p:grpSpPr>
          <a:xfrm>
            <a:off x="953077" y="2153517"/>
            <a:ext cx="4873468" cy="1760393"/>
            <a:chOff x="953077" y="2368262"/>
            <a:chExt cx="4873468" cy="1760393"/>
          </a:xfrm>
        </p:grpSpPr>
        <p:pic>
          <p:nvPicPr>
            <p:cNvPr id="5" name="Picture 4">
              <a:extLst>
                <a:ext uri="{FF2B5EF4-FFF2-40B4-BE49-F238E27FC236}">
                  <a16:creationId xmlns:a16="http://schemas.microsoft.com/office/drawing/2014/main" id="{2B8D5B46-6F27-BB4F-BDFD-8F7883780984}"/>
                </a:ext>
              </a:extLst>
            </p:cNvPr>
            <p:cNvPicPr>
              <a:picLocks noChangeAspect="1"/>
            </p:cNvPicPr>
            <p:nvPr/>
          </p:nvPicPr>
          <p:blipFill>
            <a:blip r:embed="rId5"/>
            <a:stretch>
              <a:fillRect/>
            </a:stretch>
          </p:blipFill>
          <p:spPr>
            <a:xfrm>
              <a:off x="953077" y="2368262"/>
              <a:ext cx="2849867" cy="1760393"/>
            </a:xfrm>
            <a:prstGeom prst="rect">
              <a:avLst/>
            </a:prstGeom>
          </p:spPr>
        </p:pic>
        <p:pic>
          <p:nvPicPr>
            <p:cNvPr id="7" name="Picture 6">
              <a:extLst>
                <a:ext uri="{FF2B5EF4-FFF2-40B4-BE49-F238E27FC236}">
                  <a16:creationId xmlns:a16="http://schemas.microsoft.com/office/drawing/2014/main" id="{8370AF94-89A2-C340-8318-9329E5384F39}"/>
                </a:ext>
              </a:extLst>
            </p:cNvPr>
            <p:cNvPicPr>
              <a:picLocks noChangeAspect="1"/>
            </p:cNvPicPr>
            <p:nvPr/>
          </p:nvPicPr>
          <p:blipFill>
            <a:blip r:embed="rId6"/>
            <a:stretch>
              <a:fillRect/>
            </a:stretch>
          </p:blipFill>
          <p:spPr>
            <a:xfrm>
              <a:off x="3857204" y="2368262"/>
              <a:ext cx="1969341" cy="1760393"/>
            </a:xfrm>
            <a:prstGeom prst="rect">
              <a:avLst/>
            </a:prstGeom>
          </p:spPr>
        </p:pic>
      </p:grpSp>
      <p:pic>
        <p:nvPicPr>
          <p:cNvPr id="11" name="Picture 10">
            <a:extLst>
              <a:ext uri="{FF2B5EF4-FFF2-40B4-BE49-F238E27FC236}">
                <a16:creationId xmlns:a16="http://schemas.microsoft.com/office/drawing/2014/main" id="{C86E18FC-CB88-A743-88A6-653E9E03B60F}"/>
              </a:ext>
            </a:extLst>
          </p:cNvPr>
          <p:cNvPicPr>
            <a:picLocks noChangeAspect="1"/>
          </p:cNvPicPr>
          <p:nvPr/>
        </p:nvPicPr>
        <p:blipFill>
          <a:blip r:embed="rId7"/>
          <a:stretch>
            <a:fillRect/>
          </a:stretch>
        </p:blipFill>
        <p:spPr>
          <a:xfrm>
            <a:off x="1239982" y="4339450"/>
            <a:ext cx="4641273" cy="2041809"/>
          </a:xfrm>
          <a:prstGeom prst="rect">
            <a:avLst/>
          </a:prstGeom>
        </p:spPr>
      </p:pic>
      <p:sp>
        <p:nvSpPr>
          <p:cNvPr id="12" name="Rectangle 11">
            <a:extLst>
              <a:ext uri="{FF2B5EF4-FFF2-40B4-BE49-F238E27FC236}">
                <a16:creationId xmlns:a16="http://schemas.microsoft.com/office/drawing/2014/main" id="{3D6770A5-B681-0349-889C-94ED465449A9}"/>
              </a:ext>
            </a:extLst>
          </p:cNvPr>
          <p:cNvSpPr/>
          <p:nvPr/>
        </p:nvSpPr>
        <p:spPr>
          <a:xfrm>
            <a:off x="1662545" y="6381259"/>
            <a:ext cx="4163999" cy="307777"/>
          </a:xfrm>
          <a:prstGeom prst="rect">
            <a:avLst/>
          </a:prstGeom>
        </p:spPr>
        <p:txBody>
          <a:bodyPr wrap="square">
            <a:spAutoFit/>
          </a:bodyPr>
          <a:lstStyle/>
          <a:p>
            <a:pPr algn="r"/>
            <a:r>
              <a:rPr lang="en-US" sz="1400">
                <a:solidFill>
                  <a:schemeClr val="bg1">
                    <a:lumMod val="65000"/>
                  </a:schemeClr>
                </a:solidFill>
              </a:rPr>
              <a:t>* </a:t>
            </a:r>
            <a:r>
              <a:rPr lang="en-US" sz="1400" err="1">
                <a:solidFill>
                  <a:schemeClr val="bg1">
                    <a:lumMod val="65000"/>
                  </a:schemeClr>
                </a:solidFill>
              </a:rPr>
              <a:t>Hoiem</a:t>
            </a:r>
            <a:r>
              <a:rPr lang="en-US" sz="1400">
                <a:solidFill>
                  <a:schemeClr val="bg1">
                    <a:lumMod val="65000"/>
                  </a:schemeClr>
                </a:solidFill>
              </a:rPr>
              <a:t> et. al, 2008</a:t>
            </a:r>
          </a:p>
        </p:txBody>
      </p:sp>
      <p:pic>
        <p:nvPicPr>
          <p:cNvPr id="13" name="Picture 12">
            <a:extLst>
              <a:ext uri="{FF2B5EF4-FFF2-40B4-BE49-F238E27FC236}">
                <a16:creationId xmlns:a16="http://schemas.microsoft.com/office/drawing/2014/main" id="{D719332E-D88D-AC46-BFEE-1CA5515678D7}"/>
              </a:ext>
            </a:extLst>
          </p:cNvPr>
          <p:cNvPicPr>
            <a:picLocks noChangeAspect="1"/>
          </p:cNvPicPr>
          <p:nvPr/>
        </p:nvPicPr>
        <p:blipFill rotWithShape="1">
          <a:blip r:embed="rId8"/>
          <a:srcRect l="33598"/>
          <a:stretch/>
        </p:blipFill>
        <p:spPr>
          <a:xfrm>
            <a:off x="6192762" y="3252243"/>
            <a:ext cx="4759256" cy="1760393"/>
          </a:xfrm>
          <a:prstGeom prst="rect">
            <a:avLst/>
          </a:prstGeom>
        </p:spPr>
      </p:pic>
      <p:sp>
        <p:nvSpPr>
          <p:cNvPr id="14" name="Rectangle 13">
            <a:extLst>
              <a:ext uri="{FF2B5EF4-FFF2-40B4-BE49-F238E27FC236}">
                <a16:creationId xmlns:a16="http://schemas.microsoft.com/office/drawing/2014/main" id="{D3B7A52E-7311-A24D-8451-1588CD36B54D}"/>
              </a:ext>
            </a:extLst>
          </p:cNvPr>
          <p:cNvSpPr/>
          <p:nvPr/>
        </p:nvSpPr>
        <p:spPr>
          <a:xfrm>
            <a:off x="6788019" y="5013423"/>
            <a:ext cx="4163999" cy="307777"/>
          </a:xfrm>
          <a:prstGeom prst="rect">
            <a:avLst/>
          </a:prstGeom>
        </p:spPr>
        <p:txBody>
          <a:bodyPr wrap="square">
            <a:spAutoFit/>
          </a:bodyPr>
          <a:lstStyle/>
          <a:p>
            <a:pPr algn="r"/>
            <a:r>
              <a:rPr lang="en-US" sz="1400">
                <a:solidFill>
                  <a:schemeClr val="bg1">
                    <a:lumMod val="65000"/>
                  </a:schemeClr>
                </a:solidFill>
              </a:rPr>
              <a:t>* Kar et. al, 2015</a:t>
            </a:r>
          </a:p>
        </p:txBody>
      </p:sp>
      <p:pic>
        <p:nvPicPr>
          <p:cNvPr id="4" name="Audio 3">
            <a:hlinkClick r:id="" action="ppaction://media"/>
            <a:extLst>
              <a:ext uri="{FF2B5EF4-FFF2-40B4-BE49-F238E27FC236}">
                <a16:creationId xmlns:a16="http://schemas.microsoft.com/office/drawing/2014/main" id="{7BCB19E1-84A6-467E-B464-8090843D7C8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4027662860"/>
      </p:ext>
    </p:extLst>
  </p:cSld>
  <p:clrMapOvr>
    <a:masterClrMapping/>
  </p:clrMapOvr>
  <mc:AlternateContent xmlns:mc="http://schemas.openxmlformats.org/markup-compatibility/2006" xmlns:p14="http://schemas.microsoft.com/office/powerpoint/2010/main">
    <mc:Choice Requires="p14">
      <p:transition spd="slow" p14:dur="2000" advTm="12721"/>
    </mc:Choice>
    <mc:Fallback xmlns="">
      <p:transition spd="slow" advTm="12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9B9E-1EA3-0241-8BB1-93F5C3E5B66C}"/>
              </a:ext>
            </a:extLst>
          </p:cNvPr>
          <p:cNvSpPr>
            <a:spLocks noGrp="1"/>
          </p:cNvSpPr>
          <p:nvPr>
            <p:ph type="title"/>
          </p:nvPr>
        </p:nvSpPr>
        <p:spPr/>
        <p:txBody>
          <a:bodyPr/>
          <a:lstStyle/>
          <a:p>
            <a:r>
              <a:rPr lang="en-US" b="1"/>
              <a:t>Motivation: </a:t>
            </a:r>
            <a:r>
              <a:rPr lang="en-US"/>
              <a:t>Single View Metrology </a:t>
            </a:r>
            <a:r>
              <a:rPr lang="en-US" b="1" i="1"/>
              <a:t>in the Wild</a:t>
            </a:r>
          </a:p>
        </p:txBody>
      </p:sp>
      <p:sp>
        <p:nvSpPr>
          <p:cNvPr id="6" name="Content Placeholder 2">
            <a:extLst>
              <a:ext uri="{FF2B5EF4-FFF2-40B4-BE49-F238E27FC236}">
                <a16:creationId xmlns:a16="http://schemas.microsoft.com/office/drawing/2014/main" id="{956CDDBA-F039-6745-9A17-A372A78C474D}"/>
              </a:ext>
            </a:extLst>
          </p:cNvPr>
          <p:cNvSpPr txBox="1">
            <a:spLocks/>
          </p:cNvSpPr>
          <p:nvPr/>
        </p:nvSpPr>
        <p:spPr>
          <a:xfrm>
            <a:off x="7047769" y="1690688"/>
            <a:ext cx="571697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7677A39B-1F05-5F47-9B16-ED279AA7F916}"/>
                  </a:ext>
                </a:extLst>
              </p14:cNvPr>
              <p14:cNvContentPartPr/>
              <p14:nvPr/>
            </p14:nvContentPartPr>
            <p14:xfrm>
              <a:off x="7491345" y="3439395"/>
              <a:ext cx="360" cy="360"/>
            </p14:xfrm>
          </p:contentPart>
        </mc:Choice>
        <mc:Fallback xmlns="">
          <p:pic>
            <p:nvPicPr>
              <p:cNvPr id="21" name="Ink 20">
                <a:extLst>
                  <a:ext uri="{FF2B5EF4-FFF2-40B4-BE49-F238E27FC236}">
                    <a16:creationId xmlns:a16="http://schemas.microsoft.com/office/drawing/2014/main" id="{7677A39B-1F05-5F47-9B16-ED279AA7F916}"/>
                  </a:ext>
                </a:extLst>
              </p:cNvPr>
              <p:cNvPicPr/>
              <p:nvPr/>
            </p:nvPicPr>
            <p:blipFill>
              <a:blip r:embed="rId6"/>
              <a:stretch>
                <a:fillRect/>
              </a:stretch>
            </p:blipFill>
            <p:spPr>
              <a:xfrm>
                <a:off x="7428345" y="3376395"/>
                <a:ext cx="126000" cy="126000"/>
              </a:xfrm>
              <a:prstGeom prst="rect">
                <a:avLst/>
              </a:prstGeom>
            </p:spPr>
          </p:pic>
        </mc:Fallback>
      </mc:AlternateContent>
      <p:grpSp>
        <p:nvGrpSpPr>
          <p:cNvPr id="23" name="Group 22">
            <a:extLst>
              <a:ext uri="{FF2B5EF4-FFF2-40B4-BE49-F238E27FC236}">
                <a16:creationId xmlns:a16="http://schemas.microsoft.com/office/drawing/2014/main" id="{323447C0-CFA5-0A46-AA0E-F343DF8CFE6D}"/>
              </a:ext>
            </a:extLst>
          </p:cNvPr>
          <p:cNvGrpSpPr/>
          <p:nvPr/>
        </p:nvGrpSpPr>
        <p:grpSpPr>
          <a:xfrm>
            <a:off x="8326905" y="3904987"/>
            <a:ext cx="21600" cy="11880"/>
            <a:chOff x="3226320" y="3619440"/>
            <a:chExt cx="21600" cy="11880"/>
          </a:xfrm>
        </p:grpSpPr>
        <mc:AlternateContent xmlns:mc="http://schemas.openxmlformats.org/markup-compatibility/2006" xmlns:p14="http://schemas.microsoft.com/office/powerpoint/2010/main">
          <mc:Choice Requires="p14">
            <p:contentPart p14:bwMode="auto" r:id="rId7">
              <p14:nvContentPartPr>
                <p14:cNvPr id="46" name="Ink 45">
                  <a:extLst>
                    <a:ext uri="{FF2B5EF4-FFF2-40B4-BE49-F238E27FC236}">
                      <a16:creationId xmlns:a16="http://schemas.microsoft.com/office/drawing/2014/main" id="{7729E1F8-96C0-BC4A-A539-982FE74EA111}"/>
                    </a:ext>
                  </a:extLst>
                </p14:cNvPr>
                <p14:cNvContentPartPr/>
                <p14:nvPr/>
              </p14:nvContentPartPr>
              <p14:xfrm>
                <a:off x="3226320" y="3619440"/>
                <a:ext cx="360" cy="360"/>
              </p14:xfrm>
            </p:contentPart>
          </mc:Choice>
          <mc:Fallback xmlns="">
            <p:pic>
              <p:nvPicPr>
                <p:cNvPr id="46" name="Ink 45">
                  <a:extLst>
                    <a:ext uri="{FF2B5EF4-FFF2-40B4-BE49-F238E27FC236}">
                      <a16:creationId xmlns:a16="http://schemas.microsoft.com/office/drawing/2014/main" id="{7729E1F8-96C0-BC4A-A539-982FE74EA111}"/>
                    </a:ext>
                  </a:extLst>
                </p:cNvPr>
                <p:cNvPicPr/>
                <p:nvPr/>
              </p:nvPicPr>
              <p:blipFill>
                <a:blip r:embed="rId8"/>
                <a:stretch>
                  <a:fillRect/>
                </a:stretch>
              </p:blipFill>
              <p:spPr>
                <a:xfrm>
                  <a:off x="3208320" y="360144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7" name="Ink 46">
                  <a:extLst>
                    <a:ext uri="{FF2B5EF4-FFF2-40B4-BE49-F238E27FC236}">
                      <a16:creationId xmlns:a16="http://schemas.microsoft.com/office/drawing/2014/main" id="{7E671620-8258-5D47-8604-5AE056068FFA}"/>
                    </a:ext>
                  </a:extLst>
                </p14:cNvPr>
                <p14:cNvContentPartPr/>
                <p14:nvPr/>
              </p14:nvContentPartPr>
              <p14:xfrm>
                <a:off x="3247560" y="3619440"/>
                <a:ext cx="360" cy="360"/>
              </p14:xfrm>
            </p:contentPart>
          </mc:Choice>
          <mc:Fallback xmlns="">
            <p:pic>
              <p:nvPicPr>
                <p:cNvPr id="47" name="Ink 46">
                  <a:extLst>
                    <a:ext uri="{FF2B5EF4-FFF2-40B4-BE49-F238E27FC236}">
                      <a16:creationId xmlns:a16="http://schemas.microsoft.com/office/drawing/2014/main" id="{7E671620-8258-5D47-8604-5AE056068FFA}"/>
                    </a:ext>
                  </a:extLst>
                </p:cNvPr>
                <p:cNvPicPr/>
                <p:nvPr/>
              </p:nvPicPr>
              <p:blipFill>
                <a:blip r:embed="rId8"/>
                <a:stretch>
                  <a:fillRect/>
                </a:stretch>
              </p:blipFill>
              <p:spPr>
                <a:xfrm>
                  <a:off x="3229560" y="360144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8" name="Ink 47">
                  <a:extLst>
                    <a:ext uri="{FF2B5EF4-FFF2-40B4-BE49-F238E27FC236}">
                      <a16:creationId xmlns:a16="http://schemas.microsoft.com/office/drawing/2014/main" id="{64B9A090-D8E2-C14E-AD62-9BE1DAA93CD7}"/>
                    </a:ext>
                  </a:extLst>
                </p14:cNvPr>
                <p14:cNvContentPartPr/>
                <p14:nvPr/>
              </p14:nvContentPartPr>
              <p14:xfrm>
                <a:off x="3242880" y="3630960"/>
                <a:ext cx="360" cy="360"/>
              </p14:xfrm>
            </p:contentPart>
          </mc:Choice>
          <mc:Fallback xmlns="">
            <p:pic>
              <p:nvPicPr>
                <p:cNvPr id="48" name="Ink 47">
                  <a:extLst>
                    <a:ext uri="{FF2B5EF4-FFF2-40B4-BE49-F238E27FC236}">
                      <a16:creationId xmlns:a16="http://schemas.microsoft.com/office/drawing/2014/main" id="{64B9A090-D8E2-C14E-AD62-9BE1DAA93CD7}"/>
                    </a:ext>
                  </a:extLst>
                </p:cNvPr>
                <p:cNvPicPr/>
                <p:nvPr/>
              </p:nvPicPr>
              <p:blipFill>
                <a:blip r:embed="rId8"/>
                <a:stretch>
                  <a:fillRect/>
                </a:stretch>
              </p:blipFill>
              <p:spPr>
                <a:xfrm>
                  <a:off x="3224880" y="3612960"/>
                  <a:ext cx="36000" cy="36000"/>
                </a:xfrm>
                <a:prstGeom prst="rect">
                  <a:avLst/>
                </a:prstGeom>
              </p:spPr>
            </p:pic>
          </mc:Fallback>
        </mc:AlternateContent>
      </p:grpSp>
      <p:sp>
        <p:nvSpPr>
          <p:cNvPr id="40" name="Rounded Rectangle 39">
            <a:extLst>
              <a:ext uri="{FF2B5EF4-FFF2-40B4-BE49-F238E27FC236}">
                <a16:creationId xmlns:a16="http://schemas.microsoft.com/office/drawing/2014/main" id="{94A34C50-17E2-154F-9A12-53A40DCA74B6}"/>
              </a:ext>
            </a:extLst>
          </p:cNvPr>
          <p:cNvSpPr/>
          <p:nvPr/>
        </p:nvSpPr>
        <p:spPr>
          <a:xfrm>
            <a:off x="7863938" y="2090982"/>
            <a:ext cx="2269293" cy="3188492"/>
          </a:xfrm>
          <a:prstGeom prst="roundRect">
            <a:avLst>
              <a:gd name="adj" fmla="val 9231"/>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B20449C7-2CFB-4C48-8A24-F381B8A48CB2}"/>
              </a:ext>
            </a:extLst>
          </p:cNvPr>
          <p:cNvSpPr/>
          <p:nvPr/>
        </p:nvSpPr>
        <p:spPr>
          <a:xfrm>
            <a:off x="7997570" y="2322799"/>
            <a:ext cx="2002444" cy="135590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a:solidFill>
                  <a:schemeClr val="tx1"/>
                </a:solidFill>
              </a:rPr>
              <a:t>Camera Calibration</a:t>
            </a:r>
          </a:p>
        </p:txBody>
      </p:sp>
      <p:sp>
        <p:nvSpPr>
          <p:cNvPr id="42" name="Rounded Rectangle 41">
            <a:extLst>
              <a:ext uri="{FF2B5EF4-FFF2-40B4-BE49-F238E27FC236}">
                <a16:creationId xmlns:a16="http://schemas.microsoft.com/office/drawing/2014/main" id="{A52DF9A6-F01E-AE44-A960-90EE487CBF83}"/>
              </a:ext>
            </a:extLst>
          </p:cNvPr>
          <p:cNvSpPr/>
          <p:nvPr/>
        </p:nvSpPr>
        <p:spPr>
          <a:xfrm>
            <a:off x="8006158" y="3828918"/>
            <a:ext cx="1993856" cy="56692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chemeClr val="bg1"/>
                </a:solidFill>
              </a:rPr>
              <a:t>Camera Height Estimation</a:t>
            </a:r>
          </a:p>
        </p:txBody>
      </p:sp>
      <p:sp>
        <p:nvSpPr>
          <p:cNvPr id="43" name="Rounded Rectangle 42">
            <a:extLst>
              <a:ext uri="{FF2B5EF4-FFF2-40B4-BE49-F238E27FC236}">
                <a16:creationId xmlns:a16="http://schemas.microsoft.com/office/drawing/2014/main" id="{35144599-C7D7-014C-B6F2-B09F7624E5C0}"/>
              </a:ext>
            </a:extLst>
          </p:cNvPr>
          <p:cNvSpPr/>
          <p:nvPr/>
        </p:nvSpPr>
        <p:spPr>
          <a:xfrm>
            <a:off x="7998290" y="4471694"/>
            <a:ext cx="2001724" cy="56692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chemeClr val="bg1"/>
                </a:solidFill>
              </a:rPr>
              <a:t>Object Heights Estimation</a:t>
            </a:r>
          </a:p>
        </p:txBody>
      </p:sp>
      <p:cxnSp>
        <p:nvCxnSpPr>
          <p:cNvPr id="44" name="Straight Arrow Connector 43">
            <a:extLst>
              <a:ext uri="{FF2B5EF4-FFF2-40B4-BE49-F238E27FC236}">
                <a16:creationId xmlns:a16="http://schemas.microsoft.com/office/drawing/2014/main" id="{979F4AB0-41E0-3948-B190-0A6E9DB519DE}"/>
              </a:ext>
            </a:extLst>
          </p:cNvPr>
          <p:cNvCxnSpPr>
            <a:cxnSpLocks/>
            <a:endCxn id="40" idx="1"/>
          </p:cNvCxnSpPr>
          <p:nvPr/>
        </p:nvCxnSpPr>
        <p:spPr>
          <a:xfrm>
            <a:off x="7055869" y="3685228"/>
            <a:ext cx="808069"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C2116F67-F26A-E948-8CF2-EFF9C70B4F00}"/>
              </a:ext>
            </a:extLst>
          </p:cNvPr>
          <p:cNvGrpSpPr/>
          <p:nvPr/>
        </p:nvGrpSpPr>
        <p:grpSpPr>
          <a:xfrm>
            <a:off x="1666103" y="2090982"/>
            <a:ext cx="5918960" cy="3550749"/>
            <a:chOff x="1207203" y="2090982"/>
            <a:chExt cx="5918960" cy="3550749"/>
          </a:xfrm>
        </p:grpSpPr>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93D35FA6-D388-C947-AFCC-622CDB0A04E6}"/>
                    </a:ext>
                  </a:extLst>
                </p14:cNvPr>
                <p14:cNvContentPartPr/>
                <p14:nvPr/>
              </p14:nvContentPartPr>
              <p14:xfrm>
                <a:off x="7109243" y="3462075"/>
                <a:ext cx="16920" cy="37440"/>
              </p14:xfrm>
            </p:contentPart>
          </mc:Choice>
          <mc:Fallback xmlns="">
            <p:pic>
              <p:nvPicPr>
                <p:cNvPr id="22" name="Ink 21">
                  <a:extLst>
                    <a:ext uri="{FF2B5EF4-FFF2-40B4-BE49-F238E27FC236}">
                      <a16:creationId xmlns:a16="http://schemas.microsoft.com/office/drawing/2014/main" id="{93D35FA6-D388-C947-AFCC-622CDB0A04E6}"/>
                    </a:ext>
                  </a:extLst>
                </p:cNvPr>
                <p:cNvPicPr/>
                <p:nvPr/>
              </p:nvPicPr>
              <p:blipFill>
                <a:blip r:embed="rId12"/>
                <a:stretch>
                  <a:fillRect/>
                </a:stretch>
              </p:blipFill>
              <p:spPr>
                <a:xfrm>
                  <a:off x="7091618" y="3444075"/>
                  <a:ext cx="51818" cy="73080"/>
                </a:xfrm>
                <a:prstGeom prst="rect">
                  <a:avLst/>
                </a:prstGeom>
              </p:spPr>
            </p:pic>
          </mc:Fallback>
        </mc:AlternateContent>
        <p:sp>
          <p:nvSpPr>
            <p:cNvPr id="29" name="Rounded Rectangle 28">
              <a:extLst>
                <a:ext uri="{FF2B5EF4-FFF2-40B4-BE49-F238E27FC236}">
                  <a16:creationId xmlns:a16="http://schemas.microsoft.com/office/drawing/2014/main" id="{A7A841ED-3B40-CB48-B2CC-5746DB516FEB}"/>
                </a:ext>
              </a:extLst>
            </p:cNvPr>
            <p:cNvSpPr/>
            <p:nvPr/>
          </p:nvSpPr>
          <p:spPr>
            <a:xfrm>
              <a:off x="1207203" y="5290656"/>
              <a:ext cx="5635827" cy="351075"/>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Input Image in the Wild</a:t>
              </a:r>
            </a:p>
          </p:txBody>
        </p:sp>
        <p:grpSp>
          <p:nvGrpSpPr>
            <p:cNvPr id="57" name="Group 56">
              <a:extLst>
                <a:ext uri="{FF2B5EF4-FFF2-40B4-BE49-F238E27FC236}">
                  <a16:creationId xmlns:a16="http://schemas.microsoft.com/office/drawing/2014/main" id="{E077A4DA-FEAE-784E-B8F2-9FADE0EA8A1B}"/>
                </a:ext>
              </a:extLst>
            </p:cNvPr>
            <p:cNvGrpSpPr/>
            <p:nvPr/>
          </p:nvGrpSpPr>
          <p:grpSpPr>
            <a:xfrm>
              <a:off x="1207203" y="2090982"/>
              <a:ext cx="5635828" cy="3199674"/>
              <a:chOff x="732486" y="1756511"/>
              <a:chExt cx="5635828" cy="3199674"/>
            </a:xfrm>
          </p:grpSpPr>
          <p:pic>
            <p:nvPicPr>
              <p:cNvPr id="7" name="Picture 6">
                <a:extLst>
                  <a:ext uri="{FF2B5EF4-FFF2-40B4-BE49-F238E27FC236}">
                    <a16:creationId xmlns:a16="http://schemas.microsoft.com/office/drawing/2014/main" id="{E3EC272A-5E6F-C24D-A991-FF234BDF13EF}"/>
                  </a:ext>
                </a:extLst>
              </p:cNvPr>
              <p:cNvPicPr>
                <a:picLocks noChangeAspect="1"/>
              </p:cNvPicPr>
              <p:nvPr/>
            </p:nvPicPr>
            <p:blipFill>
              <a:blip r:embed="rId13">
                <a:alphaModFix/>
              </a:blip>
              <a:srcRect/>
              <a:stretch/>
            </p:blipFill>
            <p:spPr>
              <a:xfrm>
                <a:off x="2611095" y="1757227"/>
                <a:ext cx="1878610" cy="1408957"/>
              </a:xfrm>
              <a:prstGeom prst="rect">
                <a:avLst/>
              </a:prstGeom>
            </p:spPr>
          </p:pic>
          <p:pic>
            <p:nvPicPr>
              <p:cNvPr id="9" name="Picture 8" descr="A car driving down a busy city street&#10;&#10;Description automatically generated">
                <a:extLst>
                  <a:ext uri="{FF2B5EF4-FFF2-40B4-BE49-F238E27FC236}">
                    <a16:creationId xmlns:a16="http://schemas.microsoft.com/office/drawing/2014/main" id="{E970EC3E-F022-D94E-B6F0-842C18A84600}"/>
                  </a:ext>
                </a:extLst>
              </p:cNvPr>
              <p:cNvPicPr>
                <a:picLocks noChangeAspect="1"/>
              </p:cNvPicPr>
              <p:nvPr/>
            </p:nvPicPr>
            <p:blipFill>
              <a:blip r:embed="rId14"/>
              <a:stretch>
                <a:fillRect/>
              </a:stretch>
            </p:blipFill>
            <p:spPr>
              <a:xfrm>
                <a:off x="732486" y="1757227"/>
                <a:ext cx="1878609" cy="1408957"/>
              </a:xfrm>
              <a:prstGeom prst="rect">
                <a:avLst/>
              </a:prstGeom>
            </p:spPr>
          </p:pic>
          <p:pic>
            <p:nvPicPr>
              <p:cNvPr id="49" name="Picture 48" descr="A pitcher throws a ball to a batter at a baseball game&#10;&#10;Description automatically generated">
                <a:extLst>
                  <a:ext uri="{FF2B5EF4-FFF2-40B4-BE49-F238E27FC236}">
                    <a16:creationId xmlns:a16="http://schemas.microsoft.com/office/drawing/2014/main" id="{80FCEB49-72A4-E24D-89D0-116BA92D8F85}"/>
                  </a:ext>
                </a:extLst>
              </p:cNvPr>
              <p:cNvPicPr>
                <a:picLocks noChangeAspect="1"/>
              </p:cNvPicPr>
              <p:nvPr/>
            </p:nvPicPr>
            <p:blipFill>
              <a:blip r:embed="rId15"/>
              <a:stretch>
                <a:fillRect/>
              </a:stretch>
            </p:blipFill>
            <p:spPr>
              <a:xfrm>
                <a:off x="4489704" y="1756511"/>
                <a:ext cx="1878609" cy="1408957"/>
              </a:xfrm>
              <a:prstGeom prst="rect">
                <a:avLst/>
              </a:prstGeom>
            </p:spPr>
          </p:pic>
          <p:grpSp>
            <p:nvGrpSpPr>
              <p:cNvPr id="56" name="Group 55">
                <a:extLst>
                  <a:ext uri="{FF2B5EF4-FFF2-40B4-BE49-F238E27FC236}">
                    <a16:creationId xmlns:a16="http://schemas.microsoft.com/office/drawing/2014/main" id="{AB002E9A-F1F2-E84D-89C9-FA4CA8660B03}"/>
                  </a:ext>
                </a:extLst>
              </p:cNvPr>
              <p:cNvGrpSpPr/>
              <p:nvPr/>
            </p:nvGrpSpPr>
            <p:grpSpPr>
              <a:xfrm>
                <a:off x="733835" y="3165469"/>
                <a:ext cx="5634479" cy="1790716"/>
                <a:chOff x="636626" y="3428999"/>
                <a:chExt cx="5328974" cy="1693623"/>
              </a:xfrm>
            </p:grpSpPr>
            <p:pic>
              <p:nvPicPr>
                <p:cNvPr id="51" name="Picture 50" descr="A group of kids posing for a photo&#10;&#10;Description automatically generated">
                  <a:extLst>
                    <a:ext uri="{FF2B5EF4-FFF2-40B4-BE49-F238E27FC236}">
                      <a16:creationId xmlns:a16="http://schemas.microsoft.com/office/drawing/2014/main" id="{724344D5-C393-B74D-A2CA-8199395FE0B0}"/>
                    </a:ext>
                  </a:extLst>
                </p:cNvPr>
                <p:cNvPicPr>
                  <a:picLocks noChangeAspect="1"/>
                </p:cNvPicPr>
                <p:nvPr/>
              </p:nvPicPr>
              <p:blipFill>
                <a:blip r:embed="rId16"/>
                <a:stretch>
                  <a:fillRect/>
                </a:stretch>
              </p:blipFill>
              <p:spPr>
                <a:xfrm>
                  <a:off x="636626" y="3428999"/>
                  <a:ext cx="2806573" cy="1693622"/>
                </a:xfrm>
                <a:prstGeom prst="rect">
                  <a:avLst/>
                </a:prstGeom>
              </p:spPr>
            </p:pic>
            <p:pic>
              <p:nvPicPr>
                <p:cNvPr id="53" name="Picture 52" descr="A person riding a snowboard down a snow covered slope&#10;&#10;Description automatically generated">
                  <a:extLst>
                    <a:ext uri="{FF2B5EF4-FFF2-40B4-BE49-F238E27FC236}">
                      <a16:creationId xmlns:a16="http://schemas.microsoft.com/office/drawing/2014/main" id="{C0E9970D-EFA3-B449-849D-55C3536C065C}"/>
                    </a:ext>
                  </a:extLst>
                </p:cNvPr>
                <p:cNvPicPr>
                  <a:picLocks noChangeAspect="1"/>
                </p:cNvPicPr>
                <p:nvPr/>
              </p:nvPicPr>
              <p:blipFill>
                <a:blip r:embed="rId17"/>
                <a:stretch>
                  <a:fillRect/>
                </a:stretch>
              </p:blipFill>
              <p:spPr>
                <a:xfrm>
                  <a:off x="3431563" y="3428999"/>
                  <a:ext cx="1270218" cy="1693623"/>
                </a:xfrm>
                <a:prstGeom prst="rect">
                  <a:avLst/>
                </a:prstGeom>
              </p:spPr>
            </p:pic>
            <p:pic>
              <p:nvPicPr>
                <p:cNvPr id="55" name="Picture 54" descr="A person standing in a living room&#10;&#10;Description automatically generated">
                  <a:extLst>
                    <a:ext uri="{FF2B5EF4-FFF2-40B4-BE49-F238E27FC236}">
                      <a16:creationId xmlns:a16="http://schemas.microsoft.com/office/drawing/2014/main" id="{258D3490-8C76-304A-8EEF-D2645D14B1F5}"/>
                    </a:ext>
                  </a:extLst>
                </p:cNvPr>
                <p:cNvPicPr>
                  <a:picLocks noChangeAspect="1"/>
                </p:cNvPicPr>
                <p:nvPr/>
              </p:nvPicPr>
              <p:blipFill>
                <a:blip r:embed="rId18"/>
                <a:stretch>
                  <a:fillRect/>
                </a:stretch>
              </p:blipFill>
              <p:spPr>
                <a:xfrm>
                  <a:off x="4701781" y="3428999"/>
                  <a:ext cx="1263819" cy="1685091"/>
                </a:xfrm>
                <a:prstGeom prst="rect">
                  <a:avLst/>
                </a:prstGeom>
              </p:spPr>
            </p:pic>
          </p:grpSp>
        </p:grpSp>
      </p:grpSp>
      <p:sp>
        <p:nvSpPr>
          <p:cNvPr id="64" name="Rounded Rectangle 63">
            <a:extLst>
              <a:ext uri="{FF2B5EF4-FFF2-40B4-BE49-F238E27FC236}">
                <a16:creationId xmlns:a16="http://schemas.microsoft.com/office/drawing/2014/main" id="{13AF3F0B-B255-3B4F-A460-8A25AB2CFE07}"/>
              </a:ext>
            </a:extLst>
          </p:cNvPr>
          <p:cNvSpPr/>
          <p:nvPr/>
        </p:nvSpPr>
        <p:spPr>
          <a:xfrm>
            <a:off x="8114693" y="2756474"/>
            <a:ext cx="1766698" cy="8082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400" b="1">
                <a:solidFill>
                  <a:schemeClr val="tx1"/>
                </a:solidFill>
              </a:rPr>
              <a:t>Orientation</a:t>
            </a:r>
          </a:p>
          <a:p>
            <a:pPr marL="285750" indent="-285750">
              <a:buFont typeface="Arial" panose="020B0604020202020204" pitchFamily="34" charset="0"/>
              <a:buChar char="•"/>
            </a:pPr>
            <a:r>
              <a:rPr lang="en-US" sz="1400" b="1">
                <a:solidFill>
                  <a:schemeClr val="tx1"/>
                </a:solidFill>
              </a:rPr>
              <a:t>Field of View</a:t>
            </a:r>
          </a:p>
        </p:txBody>
      </p:sp>
      <p:pic>
        <p:nvPicPr>
          <p:cNvPr id="3" name="Audio 2">
            <a:hlinkClick r:id="" action="ppaction://media"/>
            <a:extLst>
              <a:ext uri="{FF2B5EF4-FFF2-40B4-BE49-F238E27FC236}">
                <a16:creationId xmlns:a16="http://schemas.microsoft.com/office/drawing/2014/main" id="{D096ACA8-32BB-419E-B2E7-97C0D926A49C}"/>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860266473"/>
      </p:ext>
    </p:extLst>
  </p:cSld>
  <p:clrMapOvr>
    <a:masterClrMapping/>
  </p:clrMapOvr>
  <mc:AlternateContent xmlns:mc="http://schemas.openxmlformats.org/markup-compatibility/2006" xmlns:p14="http://schemas.microsoft.com/office/powerpoint/2010/main">
    <mc:Choice Requires="p14">
      <p:transition spd="slow" p14:dur="2000" advTm="20478"/>
    </mc:Choice>
    <mc:Fallback xmlns="">
      <p:transition spd="slow" advTm="20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9B9E-1EA3-0241-8BB1-93F5C3E5B66C}"/>
              </a:ext>
            </a:extLst>
          </p:cNvPr>
          <p:cNvSpPr>
            <a:spLocks noGrp="1"/>
          </p:cNvSpPr>
          <p:nvPr>
            <p:ph type="title"/>
          </p:nvPr>
        </p:nvSpPr>
        <p:spPr/>
        <p:txBody>
          <a:bodyPr/>
          <a:lstStyle/>
          <a:p>
            <a:r>
              <a:rPr lang="en-US" b="1"/>
              <a:t>Scene Model</a:t>
            </a:r>
            <a:endParaRPr lang="en-US" b="1" i="1"/>
          </a:p>
        </p:txBody>
      </p:sp>
      <p:sp>
        <p:nvSpPr>
          <p:cNvPr id="6" name="Content Placeholder 2">
            <a:extLst>
              <a:ext uri="{FF2B5EF4-FFF2-40B4-BE49-F238E27FC236}">
                <a16:creationId xmlns:a16="http://schemas.microsoft.com/office/drawing/2014/main" id="{956CDDBA-F039-6745-9A17-A372A78C474D}"/>
              </a:ext>
            </a:extLst>
          </p:cNvPr>
          <p:cNvSpPr txBox="1">
            <a:spLocks/>
          </p:cNvSpPr>
          <p:nvPr/>
        </p:nvSpPr>
        <p:spPr>
          <a:xfrm>
            <a:off x="6722187" y="1690688"/>
            <a:ext cx="571697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cxnSp>
        <p:nvCxnSpPr>
          <p:cNvPr id="27" name="Straight Connector 26">
            <a:extLst>
              <a:ext uri="{FF2B5EF4-FFF2-40B4-BE49-F238E27FC236}">
                <a16:creationId xmlns:a16="http://schemas.microsoft.com/office/drawing/2014/main" id="{2956C2B8-FC96-FC4C-84C5-275C7A0CC731}"/>
              </a:ext>
            </a:extLst>
          </p:cNvPr>
          <p:cNvCxnSpPr>
            <a:cxnSpLocks/>
          </p:cNvCxnSpPr>
          <p:nvPr/>
        </p:nvCxnSpPr>
        <p:spPr>
          <a:xfrm>
            <a:off x="2906848" y="2590540"/>
            <a:ext cx="6900802" cy="0"/>
          </a:xfrm>
          <a:prstGeom prst="line">
            <a:avLst/>
          </a:prstGeom>
          <a:ln w="6350">
            <a:solidFill>
              <a:schemeClr val="bg1">
                <a:lumMod val="65000"/>
              </a:schemeClr>
            </a:solidFill>
            <a:prstDash val="sysDash"/>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CF8EFF0A-852A-714A-8F00-E66FE089F777}"/>
              </a:ext>
            </a:extLst>
          </p:cNvPr>
          <p:cNvSpPr>
            <a:spLocks noChangeAspect="1"/>
          </p:cNvSpPr>
          <p:nvPr/>
        </p:nvSpPr>
        <p:spPr>
          <a:xfrm rot="1468819">
            <a:off x="4766427" y="3472619"/>
            <a:ext cx="86369" cy="84525"/>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29FB0CD1-E926-7F46-8294-E1CCAD92CB18}"/>
              </a:ext>
            </a:extLst>
          </p:cNvPr>
          <p:cNvCxnSpPr>
            <a:cxnSpLocks/>
          </p:cNvCxnSpPr>
          <p:nvPr/>
        </p:nvCxnSpPr>
        <p:spPr>
          <a:xfrm>
            <a:off x="2668019" y="5367831"/>
            <a:ext cx="717304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E3375289-116B-8248-A0A8-5401019F9C36}"/>
              </a:ext>
            </a:extLst>
          </p:cNvPr>
          <p:cNvCxnSpPr>
            <a:cxnSpLocks/>
            <a:endCxn id="36" idx="2"/>
          </p:cNvCxnSpPr>
          <p:nvPr/>
        </p:nvCxnSpPr>
        <p:spPr>
          <a:xfrm>
            <a:off x="2905750" y="2590540"/>
            <a:ext cx="4524198" cy="2766883"/>
          </a:xfrm>
          <a:prstGeom prst="line">
            <a:avLst/>
          </a:prstGeom>
          <a:ln w="9525">
            <a:prstDash val="dash"/>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64C8613-5AFC-7D4A-84FE-8AF2712AB6D5}"/>
              </a:ext>
            </a:extLst>
          </p:cNvPr>
          <p:cNvCxnSpPr>
            <a:cxnSpLocks/>
            <a:endCxn id="36" idx="0"/>
          </p:cNvCxnSpPr>
          <p:nvPr/>
        </p:nvCxnSpPr>
        <p:spPr>
          <a:xfrm>
            <a:off x="2921083" y="2590540"/>
            <a:ext cx="4508864" cy="1876344"/>
          </a:xfrm>
          <a:prstGeom prst="line">
            <a:avLst/>
          </a:prstGeom>
          <a:ln w="9525">
            <a:prstDash val="dash"/>
          </a:ln>
        </p:spPr>
        <p:style>
          <a:lnRef idx="1">
            <a:schemeClr val="dk1"/>
          </a:lnRef>
          <a:fillRef idx="0">
            <a:schemeClr val="dk1"/>
          </a:fillRef>
          <a:effectRef idx="0">
            <a:schemeClr val="dk1"/>
          </a:effectRef>
          <a:fontRef idx="minor">
            <a:schemeClr val="tx1"/>
          </a:fontRef>
        </p:style>
      </p:cxnSp>
      <p:grpSp>
        <p:nvGrpSpPr>
          <p:cNvPr id="33" name="Group 32">
            <a:extLst>
              <a:ext uri="{FF2B5EF4-FFF2-40B4-BE49-F238E27FC236}">
                <a16:creationId xmlns:a16="http://schemas.microsoft.com/office/drawing/2014/main" id="{A04346B3-7C03-474C-814C-98621AB61CF7}"/>
              </a:ext>
            </a:extLst>
          </p:cNvPr>
          <p:cNvGrpSpPr/>
          <p:nvPr/>
        </p:nvGrpSpPr>
        <p:grpSpPr>
          <a:xfrm rot="20667164">
            <a:off x="2647263" y="1853231"/>
            <a:ext cx="2703502" cy="2964457"/>
            <a:chOff x="7872462" y="1903360"/>
            <a:chExt cx="1462331" cy="1603482"/>
          </a:xfrm>
        </p:grpSpPr>
        <p:pic>
          <p:nvPicPr>
            <p:cNvPr id="91" name="Picture 90">
              <a:extLst>
                <a:ext uri="{FF2B5EF4-FFF2-40B4-BE49-F238E27FC236}">
                  <a16:creationId xmlns:a16="http://schemas.microsoft.com/office/drawing/2014/main" id="{74005FB3-6644-204D-ADE7-C968CAA61BF2}"/>
                </a:ext>
              </a:extLst>
            </p:cNvPr>
            <p:cNvPicPr>
              <a:picLocks noChangeAspect="1"/>
            </p:cNvPicPr>
            <p:nvPr/>
          </p:nvPicPr>
          <p:blipFill>
            <a:blip r:embed="rId6"/>
            <a:stretch>
              <a:fillRect/>
            </a:stretch>
          </p:blipFill>
          <p:spPr>
            <a:xfrm rot="1391650">
              <a:off x="7971007" y="2050296"/>
              <a:ext cx="373671" cy="277918"/>
            </a:xfrm>
            <a:prstGeom prst="rect">
              <a:avLst/>
            </a:prstGeom>
          </p:spPr>
        </p:pic>
        <p:cxnSp>
          <p:nvCxnSpPr>
            <p:cNvPr id="92" name="Straight Connector 91">
              <a:extLst>
                <a:ext uri="{FF2B5EF4-FFF2-40B4-BE49-F238E27FC236}">
                  <a16:creationId xmlns:a16="http://schemas.microsoft.com/office/drawing/2014/main" id="{832362EA-73AB-A645-9BE5-886FC790FC2E}"/>
                </a:ext>
              </a:extLst>
            </p:cNvPr>
            <p:cNvCxnSpPr>
              <a:cxnSpLocks/>
            </p:cNvCxnSpPr>
            <p:nvPr/>
          </p:nvCxnSpPr>
          <p:spPr>
            <a:xfrm rot="932836" flipV="1">
              <a:off x="8782057" y="2283501"/>
              <a:ext cx="552736" cy="1223341"/>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034251EF-BFF4-F540-B167-6029CC150095}"/>
                </a:ext>
              </a:extLst>
            </p:cNvPr>
            <p:cNvCxnSpPr>
              <a:cxnSpLocks/>
            </p:cNvCxnSpPr>
            <p:nvPr/>
          </p:nvCxnSpPr>
          <p:spPr>
            <a:xfrm flipV="1">
              <a:off x="8143106" y="1903360"/>
              <a:ext cx="212576" cy="255384"/>
            </a:xfrm>
            <a:prstGeom prst="line">
              <a:avLst/>
            </a:prstGeom>
            <a:ln w="12700">
              <a:solidFill>
                <a:schemeClr val="accent1"/>
              </a:solidFill>
              <a:headEnd type="none" w="med" len="med"/>
              <a:tailEnd type="stealth"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2BBC367A-ECF9-6C44-9431-4F09E4929672}"/>
                </a:ext>
              </a:extLst>
            </p:cNvPr>
            <p:cNvCxnSpPr>
              <a:cxnSpLocks/>
            </p:cNvCxnSpPr>
            <p:nvPr/>
          </p:nvCxnSpPr>
          <p:spPr>
            <a:xfrm>
              <a:off x="8141822" y="2158744"/>
              <a:ext cx="242484" cy="193931"/>
            </a:xfrm>
            <a:prstGeom prst="line">
              <a:avLst/>
            </a:prstGeom>
            <a:ln w="12700">
              <a:solidFill>
                <a:schemeClr val="accent1"/>
              </a:solidFill>
              <a:headEnd type="none" w="med" len="med"/>
              <a:tailEnd type="stealth"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9AAB9A01-C16B-8A4D-AC56-AACB93486505}"/>
                </a:ext>
              </a:extLst>
            </p:cNvPr>
            <p:cNvCxnSpPr>
              <a:cxnSpLocks/>
            </p:cNvCxnSpPr>
            <p:nvPr/>
          </p:nvCxnSpPr>
          <p:spPr>
            <a:xfrm flipH="1" flipV="1">
              <a:off x="7872462" y="2151189"/>
              <a:ext cx="270644" cy="7555"/>
            </a:xfrm>
            <a:prstGeom prst="line">
              <a:avLst/>
            </a:prstGeom>
            <a:ln w="12700">
              <a:solidFill>
                <a:schemeClr val="accent1"/>
              </a:solidFill>
              <a:headEnd type="none" w="med" len="med"/>
              <a:tailEnd type="stealth" w="med" len="med"/>
            </a:ln>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64787AED-8CA3-764E-8E22-0F2B5B3BAC2A}"/>
              </a:ext>
            </a:extLst>
          </p:cNvPr>
          <p:cNvGrpSpPr/>
          <p:nvPr/>
        </p:nvGrpSpPr>
        <p:grpSpPr>
          <a:xfrm>
            <a:off x="2553289" y="2603995"/>
            <a:ext cx="369333" cy="2763831"/>
            <a:chOff x="8035035" y="2530123"/>
            <a:chExt cx="199773" cy="1783061"/>
          </a:xfrm>
        </p:grpSpPr>
        <p:sp>
          <p:nvSpPr>
            <p:cNvPr id="89" name="TextBox 88">
              <a:extLst>
                <a:ext uri="{FF2B5EF4-FFF2-40B4-BE49-F238E27FC236}">
                  <a16:creationId xmlns:a16="http://schemas.microsoft.com/office/drawing/2014/main" id="{51C12718-4E45-5F4E-BEC6-92F449D86CC2}"/>
                </a:ext>
              </a:extLst>
            </p:cNvPr>
            <p:cNvSpPr txBox="1"/>
            <p:nvPr/>
          </p:nvSpPr>
          <p:spPr>
            <a:xfrm rot="5400000">
              <a:off x="7423414" y="3372661"/>
              <a:ext cx="1423015" cy="199773"/>
            </a:xfrm>
            <a:prstGeom prst="rect">
              <a:avLst/>
            </a:prstGeom>
            <a:noFill/>
          </p:spPr>
          <p:txBody>
            <a:bodyPr wrap="square" rtlCol="0">
              <a:spAutoFit/>
            </a:bodyPr>
            <a:lstStyle/>
            <a:p>
              <a:r>
                <a:rPr lang="en-US"/>
                <a:t>Camera height </a:t>
              </a:r>
            </a:p>
          </p:txBody>
        </p:sp>
        <p:cxnSp>
          <p:nvCxnSpPr>
            <p:cNvPr id="90" name="Straight Connector 89">
              <a:extLst>
                <a:ext uri="{FF2B5EF4-FFF2-40B4-BE49-F238E27FC236}">
                  <a16:creationId xmlns:a16="http://schemas.microsoft.com/office/drawing/2014/main" id="{C593D0CB-522C-A047-8C24-941F85C5D7D8}"/>
                </a:ext>
              </a:extLst>
            </p:cNvPr>
            <p:cNvCxnSpPr>
              <a:cxnSpLocks/>
            </p:cNvCxnSpPr>
            <p:nvPr/>
          </p:nvCxnSpPr>
          <p:spPr>
            <a:xfrm>
              <a:off x="8230448" y="2530123"/>
              <a:ext cx="0" cy="1783061"/>
            </a:xfrm>
            <a:prstGeom prst="line">
              <a:avLst/>
            </a:prstGeom>
            <a:ln w="9525">
              <a:prstDash val="solid"/>
              <a:headEnd type="arrow" w="sm" len="sm"/>
              <a:tailEnd type="arrow" w="sm" len="sm"/>
            </a:ln>
          </p:spPr>
          <p:style>
            <a:lnRef idx="1">
              <a:schemeClr val="dk1"/>
            </a:lnRef>
            <a:fillRef idx="0">
              <a:schemeClr val="dk1"/>
            </a:fillRef>
            <a:effectRef idx="0">
              <a:schemeClr val="dk1"/>
            </a:effectRef>
            <a:fontRef idx="minor">
              <a:schemeClr val="tx1"/>
            </a:fontRef>
          </p:style>
        </p:cxnSp>
      </p:grpSp>
      <p:sp>
        <p:nvSpPr>
          <p:cNvPr id="35" name="TextBox 34">
            <a:extLst>
              <a:ext uri="{FF2B5EF4-FFF2-40B4-BE49-F238E27FC236}">
                <a16:creationId xmlns:a16="http://schemas.microsoft.com/office/drawing/2014/main" id="{C2B65296-72A9-9241-8F77-80C9AD346AF0}"/>
              </a:ext>
            </a:extLst>
          </p:cNvPr>
          <p:cNvSpPr txBox="1"/>
          <p:nvPr/>
        </p:nvSpPr>
        <p:spPr>
          <a:xfrm>
            <a:off x="6443476" y="1710669"/>
            <a:ext cx="2646518" cy="369333"/>
          </a:xfrm>
          <a:prstGeom prst="rect">
            <a:avLst/>
          </a:prstGeom>
          <a:noFill/>
        </p:spPr>
        <p:txBody>
          <a:bodyPr wrap="square" rtlCol="0">
            <a:spAutoFit/>
          </a:bodyPr>
          <a:lstStyle/>
          <a:p>
            <a:pPr algn="ctr"/>
            <a:r>
              <a:rPr lang="en-US"/>
              <a:t>Image</a:t>
            </a:r>
          </a:p>
        </p:txBody>
      </p:sp>
      <p:pic>
        <p:nvPicPr>
          <p:cNvPr id="36" name="Picture 35">
            <a:extLst>
              <a:ext uri="{FF2B5EF4-FFF2-40B4-BE49-F238E27FC236}">
                <a16:creationId xmlns:a16="http://schemas.microsoft.com/office/drawing/2014/main" id="{75A76DF8-6C62-BE49-A4E0-139AAD7954D9}"/>
              </a:ext>
            </a:extLst>
          </p:cNvPr>
          <p:cNvPicPr>
            <a:picLocks noChangeAspect="1"/>
          </p:cNvPicPr>
          <p:nvPr/>
        </p:nvPicPr>
        <p:blipFill>
          <a:blip r:embed="rId7"/>
          <a:stretch>
            <a:fillRect/>
          </a:stretch>
        </p:blipFill>
        <p:spPr>
          <a:xfrm flipH="1">
            <a:off x="7099474" y="4466883"/>
            <a:ext cx="660947" cy="890539"/>
          </a:xfrm>
          <a:prstGeom prst="rect">
            <a:avLst/>
          </a:prstGeom>
        </p:spPr>
      </p:pic>
      <p:pic>
        <p:nvPicPr>
          <p:cNvPr id="37" name="Graphic 36">
            <a:extLst>
              <a:ext uri="{FF2B5EF4-FFF2-40B4-BE49-F238E27FC236}">
                <a16:creationId xmlns:a16="http://schemas.microsoft.com/office/drawing/2014/main" id="{0B73D0E1-5EF5-5B4F-B69A-43046DBA6F8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t="24425" b="24870"/>
          <a:stretch/>
        </p:blipFill>
        <p:spPr>
          <a:xfrm flipH="1">
            <a:off x="8159824" y="4579464"/>
            <a:ext cx="1647826" cy="835533"/>
          </a:xfrm>
          <a:prstGeom prst="rect">
            <a:avLst/>
          </a:prstGeom>
        </p:spPr>
      </p:pic>
      <p:cxnSp>
        <p:nvCxnSpPr>
          <p:cNvPr id="38" name="Straight Connector 37">
            <a:extLst>
              <a:ext uri="{FF2B5EF4-FFF2-40B4-BE49-F238E27FC236}">
                <a16:creationId xmlns:a16="http://schemas.microsoft.com/office/drawing/2014/main" id="{C0678502-92C0-1849-9A4E-1EDF2B6EAE74}"/>
              </a:ext>
            </a:extLst>
          </p:cNvPr>
          <p:cNvCxnSpPr>
            <a:cxnSpLocks/>
          </p:cNvCxnSpPr>
          <p:nvPr/>
        </p:nvCxnSpPr>
        <p:spPr>
          <a:xfrm>
            <a:off x="7759079" y="4446578"/>
            <a:ext cx="0" cy="910844"/>
          </a:xfrm>
          <a:prstGeom prst="line">
            <a:avLst/>
          </a:prstGeom>
          <a:ln w="9525">
            <a:prstDash val="solid"/>
            <a:headEnd type="arrow" w="sm" len="sm"/>
            <a:tailEnd type="arrow" w="sm" len="sm"/>
          </a:ln>
        </p:spPr>
        <p:style>
          <a:lnRef idx="1">
            <a:schemeClr val="dk1"/>
          </a:lnRef>
          <a:fillRef idx="0">
            <a:schemeClr val="dk1"/>
          </a:fillRef>
          <a:effectRef idx="0">
            <a:schemeClr val="dk1"/>
          </a:effectRef>
          <a:fontRef idx="minor">
            <a:schemeClr val="tx1"/>
          </a:fontRef>
        </p:style>
      </p:cxnSp>
      <p:sp>
        <p:nvSpPr>
          <p:cNvPr id="39" name="Arc 38">
            <a:extLst>
              <a:ext uri="{FF2B5EF4-FFF2-40B4-BE49-F238E27FC236}">
                <a16:creationId xmlns:a16="http://schemas.microsoft.com/office/drawing/2014/main" id="{5FB260A9-4EF7-534A-8F4C-98F6BE4142BF}"/>
              </a:ext>
            </a:extLst>
          </p:cNvPr>
          <p:cNvSpPr/>
          <p:nvPr/>
        </p:nvSpPr>
        <p:spPr>
          <a:xfrm>
            <a:off x="1758210" y="1443002"/>
            <a:ext cx="2295072" cy="2295072"/>
          </a:xfrm>
          <a:prstGeom prst="arc">
            <a:avLst>
              <a:gd name="adj1" fmla="val 21578882"/>
              <a:gd name="adj2" fmla="val 1506856"/>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5" name="Group 44">
            <a:extLst>
              <a:ext uri="{FF2B5EF4-FFF2-40B4-BE49-F238E27FC236}">
                <a16:creationId xmlns:a16="http://schemas.microsoft.com/office/drawing/2014/main" id="{5EEA9522-1305-944D-B50F-2769A0D735B6}"/>
              </a:ext>
            </a:extLst>
          </p:cNvPr>
          <p:cNvGrpSpPr/>
          <p:nvPr/>
        </p:nvGrpSpPr>
        <p:grpSpPr>
          <a:xfrm>
            <a:off x="3986009" y="2644975"/>
            <a:ext cx="774454" cy="400109"/>
            <a:chOff x="5487730" y="2456413"/>
            <a:chExt cx="418904" cy="216420"/>
          </a:xfrm>
        </p:grpSpPr>
        <p:sp>
          <p:nvSpPr>
            <p:cNvPr id="87" name="TextBox 86">
              <a:extLst>
                <a:ext uri="{FF2B5EF4-FFF2-40B4-BE49-F238E27FC236}">
                  <a16:creationId xmlns:a16="http://schemas.microsoft.com/office/drawing/2014/main" id="{204E82B2-6A22-744D-A201-1A7D4D75037F}"/>
                </a:ext>
              </a:extLst>
            </p:cNvPr>
            <p:cNvSpPr txBox="1"/>
            <p:nvPr/>
          </p:nvSpPr>
          <p:spPr>
            <a:xfrm>
              <a:off x="5487730" y="2456413"/>
              <a:ext cx="380851" cy="216420"/>
            </a:xfrm>
            <a:prstGeom prst="rect">
              <a:avLst/>
            </a:prstGeom>
            <a:noFill/>
          </p:spPr>
          <p:txBody>
            <a:bodyPr wrap="none" rtlCol="0">
              <a:spAutoFit/>
            </a:bodyPr>
            <a:lstStyle/>
            <a:p>
              <a:r>
                <a:rPr lang="en-US" sz="2000">
                  <a:solidFill>
                    <a:schemeClr val="bg1">
                      <a:lumMod val="50000"/>
                    </a:schemeClr>
                  </a:solidFill>
                </a:rPr>
                <a:t>Pitch</a:t>
              </a:r>
            </a:p>
          </p:txBody>
        </p:sp>
        <p:pic>
          <p:nvPicPr>
            <p:cNvPr id="88" name="Picture 87">
              <a:extLst>
                <a:ext uri="{FF2B5EF4-FFF2-40B4-BE49-F238E27FC236}">
                  <a16:creationId xmlns:a16="http://schemas.microsoft.com/office/drawing/2014/main" id="{B6614020-39E0-6146-ADB3-6C2533002125}"/>
                </a:ext>
              </a:extLst>
            </p:cNvPr>
            <p:cNvPicPr>
              <a:picLocks noChangeAspect="1"/>
            </p:cNvPicPr>
            <p:nvPr/>
          </p:nvPicPr>
          <p:blipFill>
            <a:blip r:embed="rId10">
              <a:duotone>
                <a:schemeClr val="bg2">
                  <a:shade val="45000"/>
                  <a:satMod val="135000"/>
                </a:schemeClr>
                <a:prstClr val="white"/>
              </a:duotone>
              <a:lum bright="-5000"/>
            </a:blip>
            <a:stretch>
              <a:fillRect/>
            </a:stretch>
          </p:blipFill>
          <p:spPr>
            <a:xfrm>
              <a:off x="5833482" y="2492758"/>
              <a:ext cx="73152" cy="118872"/>
            </a:xfrm>
            <a:prstGeom prst="rect">
              <a:avLst/>
            </a:prstGeom>
          </p:spPr>
        </p:pic>
      </p:grpSp>
      <p:sp>
        <p:nvSpPr>
          <p:cNvPr id="50" name="Rectangle 49">
            <a:extLst>
              <a:ext uri="{FF2B5EF4-FFF2-40B4-BE49-F238E27FC236}">
                <a16:creationId xmlns:a16="http://schemas.microsoft.com/office/drawing/2014/main" id="{560D1EF5-1D86-EF46-918C-91C0B113809B}"/>
              </a:ext>
            </a:extLst>
          </p:cNvPr>
          <p:cNvSpPr/>
          <p:nvPr/>
        </p:nvSpPr>
        <p:spPr>
          <a:xfrm>
            <a:off x="6443474" y="2095879"/>
            <a:ext cx="2646519" cy="1642185"/>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3D331A44-6D25-AC4D-968A-8A10534A2776}"/>
              </a:ext>
            </a:extLst>
          </p:cNvPr>
          <p:cNvPicPr>
            <a:picLocks noChangeAspect="1"/>
          </p:cNvPicPr>
          <p:nvPr/>
        </p:nvPicPr>
        <p:blipFill>
          <a:blip r:embed="rId11">
            <a:duotone>
              <a:schemeClr val="accent5">
                <a:shade val="45000"/>
                <a:satMod val="135000"/>
              </a:schemeClr>
              <a:prstClr val="white"/>
            </a:duotone>
          </a:blip>
          <a:stretch>
            <a:fillRect/>
          </a:stretch>
        </p:blipFill>
        <p:spPr>
          <a:xfrm>
            <a:off x="2229177" y="2619277"/>
            <a:ext cx="141094" cy="118336"/>
          </a:xfrm>
          <a:prstGeom prst="rect">
            <a:avLst/>
          </a:prstGeom>
        </p:spPr>
      </p:pic>
      <p:pic>
        <p:nvPicPr>
          <p:cNvPr id="54" name="Picture 53">
            <a:extLst>
              <a:ext uri="{FF2B5EF4-FFF2-40B4-BE49-F238E27FC236}">
                <a16:creationId xmlns:a16="http://schemas.microsoft.com/office/drawing/2014/main" id="{782C2D90-9FE5-7941-AC22-6AEC15D2C45F}"/>
              </a:ext>
            </a:extLst>
          </p:cNvPr>
          <p:cNvPicPr>
            <a:picLocks noChangeAspect="1"/>
          </p:cNvPicPr>
          <p:nvPr/>
        </p:nvPicPr>
        <p:blipFill>
          <a:blip r:embed="rId12">
            <a:duotone>
              <a:schemeClr val="accent5">
                <a:shade val="45000"/>
                <a:satMod val="135000"/>
              </a:schemeClr>
              <a:prstClr val="white"/>
            </a:duotone>
          </a:blip>
          <a:stretch>
            <a:fillRect/>
          </a:stretch>
        </p:blipFill>
        <p:spPr>
          <a:xfrm>
            <a:off x="3150378" y="1839913"/>
            <a:ext cx="122887" cy="118336"/>
          </a:xfrm>
          <a:prstGeom prst="rect">
            <a:avLst/>
          </a:prstGeom>
        </p:spPr>
      </p:pic>
      <p:pic>
        <p:nvPicPr>
          <p:cNvPr id="58" name="Picture 57">
            <a:extLst>
              <a:ext uri="{FF2B5EF4-FFF2-40B4-BE49-F238E27FC236}">
                <a16:creationId xmlns:a16="http://schemas.microsoft.com/office/drawing/2014/main" id="{1631ECC5-BC22-684D-B224-601AAA2367A8}"/>
              </a:ext>
            </a:extLst>
          </p:cNvPr>
          <p:cNvPicPr>
            <a:picLocks noChangeAspect="1"/>
          </p:cNvPicPr>
          <p:nvPr/>
        </p:nvPicPr>
        <p:blipFill>
          <a:blip r:embed="rId13">
            <a:duotone>
              <a:schemeClr val="accent5">
                <a:shade val="45000"/>
                <a:satMod val="135000"/>
              </a:schemeClr>
              <a:prstClr val="white"/>
            </a:duotone>
          </a:blip>
          <a:stretch>
            <a:fillRect/>
          </a:stretch>
        </p:blipFill>
        <p:spPr>
          <a:xfrm>
            <a:off x="3176022" y="2919017"/>
            <a:ext cx="236671" cy="118336"/>
          </a:xfrm>
          <a:prstGeom prst="rect">
            <a:avLst/>
          </a:prstGeom>
        </p:spPr>
      </p:pic>
      <p:sp>
        <p:nvSpPr>
          <p:cNvPr id="59" name="TextBox 58">
            <a:extLst>
              <a:ext uri="{FF2B5EF4-FFF2-40B4-BE49-F238E27FC236}">
                <a16:creationId xmlns:a16="http://schemas.microsoft.com/office/drawing/2014/main" id="{4E3C2889-5E31-6640-9369-12BF1628C2B5}"/>
              </a:ext>
            </a:extLst>
          </p:cNvPr>
          <p:cNvSpPr txBox="1"/>
          <p:nvPr/>
        </p:nvSpPr>
        <p:spPr>
          <a:xfrm>
            <a:off x="3671126" y="4506624"/>
            <a:ext cx="1335302" cy="369333"/>
          </a:xfrm>
          <a:prstGeom prst="rect">
            <a:avLst/>
          </a:prstGeom>
          <a:noFill/>
        </p:spPr>
        <p:txBody>
          <a:bodyPr wrap="none" rtlCol="0">
            <a:spAutoFit/>
          </a:bodyPr>
          <a:lstStyle/>
          <a:p>
            <a:r>
              <a:rPr lang="en-US"/>
              <a:t>Image plane</a:t>
            </a:r>
          </a:p>
        </p:txBody>
      </p:sp>
      <p:cxnSp>
        <p:nvCxnSpPr>
          <p:cNvPr id="61" name="Straight Connector 60">
            <a:extLst>
              <a:ext uri="{FF2B5EF4-FFF2-40B4-BE49-F238E27FC236}">
                <a16:creationId xmlns:a16="http://schemas.microsoft.com/office/drawing/2014/main" id="{C79D4F56-9B68-E944-826E-C98E82E9D4A1}"/>
              </a:ext>
            </a:extLst>
          </p:cNvPr>
          <p:cNvCxnSpPr>
            <a:cxnSpLocks/>
          </p:cNvCxnSpPr>
          <p:nvPr/>
        </p:nvCxnSpPr>
        <p:spPr>
          <a:xfrm>
            <a:off x="6437604" y="3739211"/>
            <a:ext cx="646507" cy="0"/>
          </a:xfrm>
          <a:prstGeom prst="line">
            <a:avLst/>
          </a:prstGeom>
          <a:ln w="12700">
            <a:solidFill>
              <a:schemeClr val="accent1"/>
            </a:solidFill>
            <a:headEnd type="none" w="med" len="med"/>
            <a:tailEnd type="stealth"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6B85C5EA-F9FA-7443-9C1F-ACEF737A4055}"/>
              </a:ext>
            </a:extLst>
          </p:cNvPr>
          <p:cNvCxnSpPr>
            <a:cxnSpLocks/>
          </p:cNvCxnSpPr>
          <p:nvPr/>
        </p:nvCxnSpPr>
        <p:spPr>
          <a:xfrm flipV="1">
            <a:off x="6447443" y="3138646"/>
            <a:ext cx="0" cy="609126"/>
          </a:xfrm>
          <a:prstGeom prst="line">
            <a:avLst/>
          </a:prstGeom>
          <a:ln w="12700">
            <a:solidFill>
              <a:schemeClr val="accent1"/>
            </a:solidFill>
            <a:headEnd type="none" w="med" len="med"/>
            <a:tailEnd type="stealth"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72F73BC-DEC9-1947-8026-F5436C7C629F}"/>
              </a:ext>
            </a:extLst>
          </p:cNvPr>
          <p:cNvCxnSpPr>
            <a:cxnSpLocks/>
          </p:cNvCxnSpPr>
          <p:nvPr/>
        </p:nvCxnSpPr>
        <p:spPr>
          <a:xfrm>
            <a:off x="6437604" y="2590538"/>
            <a:ext cx="2652389" cy="0"/>
          </a:xfrm>
          <a:prstGeom prst="line">
            <a:avLst/>
          </a:prstGeom>
          <a:ln w="12700">
            <a:solidFill>
              <a:schemeClr val="bg1">
                <a:lumMod val="65000"/>
              </a:schemeClr>
            </a:solidFill>
            <a:prstDash val="sysDash"/>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F173B538-A5C4-9B41-B726-95EBE4D7FB1F}"/>
              </a:ext>
            </a:extLst>
          </p:cNvPr>
          <p:cNvGrpSpPr/>
          <p:nvPr/>
        </p:nvGrpSpPr>
        <p:grpSpPr>
          <a:xfrm>
            <a:off x="7671560" y="2280722"/>
            <a:ext cx="1265100" cy="369331"/>
            <a:chOff x="7692211" y="2256965"/>
            <a:chExt cx="684296" cy="199772"/>
          </a:xfrm>
        </p:grpSpPr>
        <p:sp>
          <p:nvSpPr>
            <p:cNvPr id="85" name="TextBox 84">
              <a:extLst>
                <a:ext uri="{FF2B5EF4-FFF2-40B4-BE49-F238E27FC236}">
                  <a16:creationId xmlns:a16="http://schemas.microsoft.com/office/drawing/2014/main" id="{30F53851-5B1E-2840-9552-8479EEBF9CB1}"/>
                </a:ext>
              </a:extLst>
            </p:cNvPr>
            <p:cNvSpPr txBox="1"/>
            <p:nvPr/>
          </p:nvSpPr>
          <p:spPr>
            <a:xfrm>
              <a:off x="7692211" y="2256965"/>
              <a:ext cx="591829" cy="199772"/>
            </a:xfrm>
            <a:prstGeom prst="rect">
              <a:avLst/>
            </a:prstGeom>
            <a:noFill/>
          </p:spPr>
          <p:txBody>
            <a:bodyPr wrap="square" rtlCol="0">
              <a:spAutoFit/>
            </a:bodyPr>
            <a:lstStyle/>
            <a:p>
              <a:r>
                <a:rPr lang="en-US"/>
                <a:t>Horizon</a:t>
              </a:r>
            </a:p>
          </p:txBody>
        </p:sp>
        <p:pic>
          <p:nvPicPr>
            <p:cNvPr id="86" name="Picture 85">
              <a:extLst>
                <a:ext uri="{FF2B5EF4-FFF2-40B4-BE49-F238E27FC236}">
                  <a16:creationId xmlns:a16="http://schemas.microsoft.com/office/drawing/2014/main" id="{A08C8002-FD74-A749-BB94-31BD8D88B9AD}"/>
                </a:ext>
              </a:extLst>
            </p:cNvPr>
            <p:cNvPicPr>
              <a:picLocks noChangeAspect="1"/>
            </p:cNvPicPr>
            <p:nvPr/>
          </p:nvPicPr>
          <p:blipFill>
            <a:blip r:embed="rId14"/>
            <a:stretch>
              <a:fillRect/>
            </a:stretch>
          </p:blipFill>
          <p:spPr>
            <a:xfrm>
              <a:off x="8221456" y="2289590"/>
              <a:ext cx="155051" cy="118872"/>
            </a:xfrm>
            <a:prstGeom prst="rect">
              <a:avLst/>
            </a:prstGeom>
          </p:spPr>
        </p:pic>
      </p:grpSp>
      <p:pic>
        <p:nvPicPr>
          <p:cNvPr id="66" name="Picture 65">
            <a:extLst>
              <a:ext uri="{FF2B5EF4-FFF2-40B4-BE49-F238E27FC236}">
                <a16:creationId xmlns:a16="http://schemas.microsoft.com/office/drawing/2014/main" id="{8DAD687A-A2BC-B04E-9C50-553308AF6D5B}"/>
              </a:ext>
            </a:extLst>
          </p:cNvPr>
          <p:cNvPicPr>
            <a:picLocks noChangeAspect="1"/>
          </p:cNvPicPr>
          <p:nvPr/>
        </p:nvPicPr>
        <p:blipFill>
          <a:blip r:embed="rId15"/>
          <a:stretch>
            <a:fillRect/>
          </a:stretch>
        </p:blipFill>
        <p:spPr>
          <a:xfrm>
            <a:off x="8159824" y="2656981"/>
            <a:ext cx="481665" cy="481665"/>
          </a:xfrm>
          <a:prstGeom prst="rect">
            <a:avLst/>
          </a:prstGeom>
        </p:spPr>
      </p:pic>
      <p:pic>
        <p:nvPicPr>
          <p:cNvPr id="67" name="Picture 66">
            <a:extLst>
              <a:ext uri="{FF2B5EF4-FFF2-40B4-BE49-F238E27FC236}">
                <a16:creationId xmlns:a16="http://schemas.microsoft.com/office/drawing/2014/main" id="{FBF6E5E0-7AC0-8A41-B7DB-217A180524C2}"/>
              </a:ext>
            </a:extLst>
          </p:cNvPr>
          <p:cNvPicPr>
            <a:picLocks noChangeAspect="1"/>
          </p:cNvPicPr>
          <p:nvPr/>
        </p:nvPicPr>
        <p:blipFill>
          <a:blip r:embed="rId16"/>
          <a:stretch>
            <a:fillRect/>
          </a:stretch>
        </p:blipFill>
        <p:spPr>
          <a:xfrm>
            <a:off x="6527262" y="2644390"/>
            <a:ext cx="269714" cy="219766"/>
          </a:xfrm>
          <a:prstGeom prst="rect">
            <a:avLst/>
          </a:prstGeom>
        </p:spPr>
      </p:pic>
      <p:pic>
        <p:nvPicPr>
          <p:cNvPr id="68" name="Picture 67">
            <a:extLst>
              <a:ext uri="{FF2B5EF4-FFF2-40B4-BE49-F238E27FC236}">
                <a16:creationId xmlns:a16="http://schemas.microsoft.com/office/drawing/2014/main" id="{5EB675B2-FB8D-E145-B1AF-2EBB4181E8FC}"/>
              </a:ext>
            </a:extLst>
          </p:cNvPr>
          <p:cNvPicPr>
            <a:picLocks noChangeAspect="1"/>
          </p:cNvPicPr>
          <p:nvPr/>
        </p:nvPicPr>
        <p:blipFill>
          <a:blip r:embed="rId17"/>
          <a:stretch>
            <a:fillRect/>
          </a:stretch>
        </p:blipFill>
        <p:spPr>
          <a:xfrm>
            <a:off x="6545986" y="3275362"/>
            <a:ext cx="289694" cy="219766"/>
          </a:xfrm>
          <a:prstGeom prst="rect">
            <a:avLst/>
          </a:prstGeom>
        </p:spPr>
      </p:pic>
      <p:cxnSp>
        <p:nvCxnSpPr>
          <p:cNvPr id="83" name="Straight Connector 82">
            <a:extLst>
              <a:ext uri="{FF2B5EF4-FFF2-40B4-BE49-F238E27FC236}">
                <a16:creationId xmlns:a16="http://schemas.microsoft.com/office/drawing/2014/main" id="{5DB75DA9-88EE-E24B-BAD3-A24272EF2326}"/>
              </a:ext>
            </a:extLst>
          </p:cNvPr>
          <p:cNvCxnSpPr>
            <a:cxnSpLocks/>
          </p:cNvCxnSpPr>
          <p:nvPr/>
        </p:nvCxnSpPr>
        <p:spPr>
          <a:xfrm>
            <a:off x="6449000" y="2869204"/>
            <a:ext cx="2640994" cy="0"/>
          </a:xfrm>
          <a:prstGeom prst="line">
            <a:avLst/>
          </a:prstGeom>
          <a:ln w="12700">
            <a:solidFill>
              <a:schemeClr val="bg1">
                <a:lumMod val="65000"/>
              </a:schemeClr>
            </a:solidFill>
            <a:prstDash val="sysDash"/>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197A38A5-98A9-F444-912B-B85B045419E5}"/>
              </a:ext>
            </a:extLst>
          </p:cNvPr>
          <p:cNvCxnSpPr>
            <a:cxnSpLocks/>
          </p:cNvCxnSpPr>
          <p:nvPr/>
        </p:nvCxnSpPr>
        <p:spPr>
          <a:xfrm>
            <a:off x="6449000" y="3526624"/>
            <a:ext cx="2640994" cy="0"/>
          </a:xfrm>
          <a:prstGeom prst="line">
            <a:avLst/>
          </a:prstGeom>
          <a:ln w="12700">
            <a:solidFill>
              <a:schemeClr val="bg1">
                <a:lumMod val="65000"/>
              </a:schemeClr>
            </a:solidFill>
            <a:prstDash val="sysDash"/>
          </a:ln>
        </p:spPr>
        <p:style>
          <a:lnRef idx="1">
            <a:schemeClr val="dk1"/>
          </a:lnRef>
          <a:fillRef idx="0">
            <a:schemeClr val="dk1"/>
          </a:fillRef>
          <a:effectRef idx="0">
            <a:schemeClr val="dk1"/>
          </a:effectRef>
          <a:fontRef idx="minor">
            <a:schemeClr val="tx1"/>
          </a:fontRef>
        </p:style>
      </p:cxnSp>
      <p:pic>
        <p:nvPicPr>
          <p:cNvPr id="70" name="Picture 69">
            <a:extLst>
              <a:ext uri="{FF2B5EF4-FFF2-40B4-BE49-F238E27FC236}">
                <a16:creationId xmlns:a16="http://schemas.microsoft.com/office/drawing/2014/main" id="{DA225ADF-F6FB-8540-9E3E-225BC9CFE430}"/>
              </a:ext>
            </a:extLst>
          </p:cNvPr>
          <p:cNvPicPr>
            <a:picLocks noChangeAspect="1"/>
          </p:cNvPicPr>
          <p:nvPr/>
        </p:nvPicPr>
        <p:blipFill rotWithShape="1">
          <a:blip r:embed="rId18"/>
          <a:srcRect l="24739" t="4634" r="24795" b="2663"/>
          <a:stretch/>
        </p:blipFill>
        <p:spPr>
          <a:xfrm>
            <a:off x="8116134" y="2880561"/>
            <a:ext cx="240663" cy="626651"/>
          </a:xfrm>
          <a:prstGeom prst="rect">
            <a:avLst/>
          </a:prstGeom>
          <a:solidFill>
            <a:schemeClr val="bg1"/>
          </a:solidFill>
          <a:ln w="19050">
            <a:solidFill>
              <a:srgbClr val="92D050"/>
            </a:solidFill>
          </a:ln>
        </p:spPr>
      </p:pic>
      <p:pic>
        <p:nvPicPr>
          <p:cNvPr id="71" name="Picture 70">
            <a:extLst>
              <a:ext uri="{FF2B5EF4-FFF2-40B4-BE49-F238E27FC236}">
                <a16:creationId xmlns:a16="http://schemas.microsoft.com/office/drawing/2014/main" id="{151BAFE5-2EC4-C34E-BE5D-4C9138716988}"/>
              </a:ext>
            </a:extLst>
          </p:cNvPr>
          <p:cNvPicPr>
            <a:picLocks noChangeAspect="1"/>
          </p:cNvPicPr>
          <p:nvPr/>
        </p:nvPicPr>
        <p:blipFill>
          <a:blip r:embed="rId14"/>
          <a:stretch>
            <a:fillRect/>
          </a:stretch>
        </p:blipFill>
        <p:spPr>
          <a:xfrm rot="1589597">
            <a:off x="5334098" y="2573808"/>
            <a:ext cx="220502" cy="169051"/>
          </a:xfrm>
          <a:prstGeom prst="rect">
            <a:avLst/>
          </a:prstGeom>
          <a:effectLst/>
        </p:spPr>
      </p:pic>
      <p:pic>
        <p:nvPicPr>
          <p:cNvPr id="72" name="Picture 71">
            <a:extLst>
              <a:ext uri="{FF2B5EF4-FFF2-40B4-BE49-F238E27FC236}">
                <a16:creationId xmlns:a16="http://schemas.microsoft.com/office/drawing/2014/main" id="{8FEDDA7E-459E-1547-8187-F603EE579F42}"/>
              </a:ext>
            </a:extLst>
          </p:cNvPr>
          <p:cNvPicPr>
            <a:picLocks noChangeAspect="1"/>
          </p:cNvPicPr>
          <p:nvPr/>
        </p:nvPicPr>
        <p:blipFill>
          <a:blip r:embed="rId16"/>
          <a:stretch>
            <a:fillRect/>
          </a:stretch>
        </p:blipFill>
        <p:spPr>
          <a:xfrm rot="1549682">
            <a:off x="4966681" y="3373749"/>
            <a:ext cx="207472" cy="169051"/>
          </a:xfrm>
          <a:prstGeom prst="rect">
            <a:avLst/>
          </a:prstGeom>
          <a:effectLst/>
        </p:spPr>
      </p:pic>
      <p:pic>
        <p:nvPicPr>
          <p:cNvPr id="73" name="Picture 72">
            <a:extLst>
              <a:ext uri="{FF2B5EF4-FFF2-40B4-BE49-F238E27FC236}">
                <a16:creationId xmlns:a16="http://schemas.microsoft.com/office/drawing/2014/main" id="{D3F2935C-2FFC-CE42-B5E7-FB51FA23117B}"/>
              </a:ext>
            </a:extLst>
          </p:cNvPr>
          <p:cNvPicPr>
            <a:picLocks noChangeAspect="1"/>
          </p:cNvPicPr>
          <p:nvPr/>
        </p:nvPicPr>
        <p:blipFill>
          <a:blip r:embed="rId17"/>
          <a:stretch>
            <a:fillRect/>
          </a:stretch>
        </p:blipFill>
        <p:spPr>
          <a:xfrm rot="1498020">
            <a:off x="4798277" y="3745816"/>
            <a:ext cx="222841" cy="169051"/>
          </a:xfrm>
          <a:prstGeom prst="rect">
            <a:avLst/>
          </a:prstGeom>
          <a:effectLst/>
        </p:spPr>
      </p:pic>
      <p:sp>
        <p:nvSpPr>
          <p:cNvPr id="74" name="Oval 73">
            <a:extLst>
              <a:ext uri="{FF2B5EF4-FFF2-40B4-BE49-F238E27FC236}">
                <a16:creationId xmlns:a16="http://schemas.microsoft.com/office/drawing/2014/main" id="{2E900C99-271E-6C42-8E52-46199EC0C784}"/>
              </a:ext>
            </a:extLst>
          </p:cNvPr>
          <p:cNvSpPr>
            <a:spLocks noChangeAspect="1"/>
          </p:cNvSpPr>
          <p:nvPr/>
        </p:nvSpPr>
        <p:spPr>
          <a:xfrm>
            <a:off x="5265197" y="2559978"/>
            <a:ext cx="50713" cy="5071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DAEA58C-D056-C845-A70F-75F5BAFC9EE8}"/>
              </a:ext>
            </a:extLst>
          </p:cNvPr>
          <p:cNvSpPr>
            <a:spLocks noChangeAspect="1"/>
          </p:cNvSpPr>
          <p:nvPr/>
        </p:nvSpPr>
        <p:spPr>
          <a:xfrm>
            <a:off x="4889503" y="3384311"/>
            <a:ext cx="50713" cy="5071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77F475F-A736-2244-8AEC-972E0811EA81}"/>
              </a:ext>
            </a:extLst>
          </p:cNvPr>
          <p:cNvSpPr>
            <a:spLocks noChangeAspect="1"/>
          </p:cNvSpPr>
          <p:nvPr/>
        </p:nvSpPr>
        <p:spPr>
          <a:xfrm>
            <a:off x="4745761" y="3705665"/>
            <a:ext cx="50713" cy="5071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11137395-3096-6A4A-A4B0-F252D47B571A}"/>
              </a:ext>
            </a:extLst>
          </p:cNvPr>
          <p:cNvPicPr>
            <a:picLocks noChangeAspect="1"/>
          </p:cNvPicPr>
          <p:nvPr/>
        </p:nvPicPr>
        <p:blipFill>
          <a:blip r:embed="rId19">
            <a:duotone>
              <a:schemeClr val="accent5">
                <a:shade val="45000"/>
                <a:satMod val="135000"/>
              </a:schemeClr>
              <a:prstClr val="white"/>
            </a:duotone>
          </a:blip>
          <a:stretch>
            <a:fillRect/>
          </a:stretch>
        </p:blipFill>
        <p:spPr>
          <a:xfrm>
            <a:off x="6959201" y="3818227"/>
            <a:ext cx="231975" cy="219766"/>
          </a:xfrm>
          <a:prstGeom prst="rect">
            <a:avLst/>
          </a:prstGeom>
        </p:spPr>
      </p:pic>
      <p:pic>
        <p:nvPicPr>
          <p:cNvPr id="78" name="Picture 77">
            <a:extLst>
              <a:ext uri="{FF2B5EF4-FFF2-40B4-BE49-F238E27FC236}">
                <a16:creationId xmlns:a16="http://schemas.microsoft.com/office/drawing/2014/main" id="{2C74E580-4589-394B-91FB-D380E214AD60}"/>
              </a:ext>
            </a:extLst>
          </p:cNvPr>
          <p:cNvPicPr>
            <a:picLocks noChangeAspect="1"/>
          </p:cNvPicPr>
          <p:nvPr/>
        </p:nvPicPr>
        <p:blipFill>
          <a:blip r:embed="rId20">
            <a:duotone>
              <a:schemeClr val="accent5">
                <a:shade val="45000"/>
                <a:satMod val="135000"/>
              </a:schemeClr>
              <a:prstClr val="white"/>
            </a:duotone>
          </a:blip>
          <a:stretch>
            <a:fillRect/>
          </a:stretch>
        </p:blipFill>
        <p:spPr>
          <a:xfrm>
            <a:off x="6153050" y="3107999"/>
            <a:ext cx="207557" cy="219766"/>
          </a:xfrm>
          <a:prstGeom prst="rect">
            <a:avLst/>
          </a:prstGeom>
        </p:spPr>
      </p:pic>
      <p:cxnSp>
        <p:nvCxnSpPr>
          <p:cNvPr id="79" name="Straight Connector 78">
            <a:extLst>
              <a:ext uri="{FF2B5EF4-FFF2-40B4-BE49-F238E27FC236}">
                <a16:creationId xmlns:a16="http://schemas.microsoft.com/office/drawing/2014/main" id="{A700B86C-EDD7-B040-9C12-6FFD489CE6A3}"/>
              </a:ext>
            </a:extLst>
          </p:cNvPr>
          <p:cNvCxnSpPr>
            <a:cxnSpLocks/>
          </p:cNvCxnSpPr>
          <p:nvPr/>
        </p:nvCxnSpPr>
        <p:spPr>
          <a:xfrm>
            <a:off x="2906848" y="2598347"/>
            <a:ext cx="1966831" cy="898672"/>
          </a:xfrm>
          <a:prstGeom prst="line">
            <a:avLst/>
          </a:prstGeom>
          <a:ln w="6350">
            <a:solidFill>
              <a:srgbClr val="BE5108"/>
            </a:solidFill>
            <a:prstDash val="sysDash"/>
            <a:headEnd type="arrow" w="sm" len="sm"/>
            <a:tailEnd type="arrow" w="sm" len="sm"/>
          </a:ln>
        </p:spPr>
        <p:style>
          <a:lnRef idx="1">
            <a:schemeClr val="dk1"/>
          </a:lnRef>
          <a:fillRef idx="0">
            <a:schemeClr val="dk1"/>
          </a:fillRef>
          <a:effectRef idx="0">
            <a:schemeClr val="dk1"/>
          </a:effectRef>
          <a:fontRef idx="minor">
            <a:schemeClr val="tx1"/>
          </a:fontRef>
        </p:style>
      </p:cxnSp>
      <p:pic>
        <p:nvPicPr>
          <p:cNvPr id="80" name="Picture 79">
            <a:extLst>
              <a:ext uri="{FF2B5EF4-FFF2-40B4-BE49-F238E27FC236}">
                <a16:creationId xmlns:a16="http://schemas.microsoft.com/office/drawing/2014/main" id="{A21C1FFF-5EAE-3D4C-AEDE-781F5FA452DC}"/>
              </a:ext>
            </a:extLst>
          </p:cNvPr>
          <p:cNvPicPr>
            <a:picLocks noChangeAspect="1"/>
          </p:cNvPicPr>
          <p:nvPr/>
        </p:nvPicPr>
        <p:blipFill>
          <a:blip r:embed="rId21"/>
          <a:stretch>
            <a:fillRect/>
          </a:stretch>
        </p:blipFill>
        <p:spPr>
          <a:xfrm rot="5400000">
            <a:off x="2499301" y="4633677"/>
            <a:ext cx="473871" cy="219766"/>
          </a:xfrm>
          <a:prstGeom prst="rect">
            <a:avLst/>
          </a:prstGeom>
        </p:spPr>
      </p:pic>
      <p:pic>
        <p:nvPicPr>
          <p:cNvPr id="81" name="Picture 80">
            <a:extLst>
              <a:ext uri="{FF2B5EF4-FFF2-40B4-BE49-F238E27FC236}">
                <a16:creationId xmlns:a16="http://schemas.microsoft.com/office/drawing/2014/main" id="{E2C77E2C-5CCD-364B-9209-66ECBDF60FF9}"/>
              </a:ext>
            </a:extLst>
          </p:cNvPr>
          <p:cNvPicPr>
            <a:picLocks noChangeAspect="1"/>
          </p:cNvPicPr>
          <p:nvPr/>
        </p:nvPicPr>
        <p:blipFill>
          <a:blip r:embed="rId22"/>
          <a:stretch>
            <a:fillRect/>
          </a:stretch>
        </p:blipFill>
        <p:spPr>
          <a:xfrm rot="5400000">
            <a:off x="7756023" y="4833280"/>
            <a:ext cx="338558" cy="219766"/>
          </a:xfrm>
          <a:prstGeom prst="rect">
            <a:avLst/>
          </a:prstGeom>
        </p:spPr>
      </p:pic>
      <p:pic>
        <p:nvPicPr>
          <p:cNvPr id="82" name="Picture 81">
            <a:extLst>
              <a:ext uri="{FF2B5EF4-FFF2-40B4-BE49-F238E27FC236}">
                <a16:creationId xmlns:a16="http://schemas.microsoft.com/office/drawing/2014/main" id="{5FB4470E-5CAA-9147-906B-BD0A8BCB29D0}"/>
              </a:ext>
            </a:extLst>
          </p:cNvPr>
          <p:cNvPicPr>
            <a:picLocks noChangeAspect="1"/>
          </p:cNvPicPr>
          <p:nvPr/>
        </p:nvPicPr>
        <p:blipFill>
          <a:blip r:embed="rId23">
            <a:duotone>
              <a:schemeClr val="accent2">
                <a:shade val="45000"/>
                <a:satMod val="135000"/>
              </a:schemeClr>
              <a:prstClr val="white"/>
            </a:duotone>
          </a:blip>
          <a:stretch>
            <a:fillRect/>
          </a:stretch>
        </p:blipFill>
        <p:spPr>
          <a:xfrm rot="1550264">
            <a:off x="4596503" y="3091499"/>
            <a:ext cx="151151" cy="270481"/>
          </a:xfrm>
          <a:prstGeom prst="rect">
            <a:avLst/>
          </a:prstGeom>
        </p:spPr>
      </p:pic>
      <p:pic>
        <p:nvPicPr>
          <p:cNvPr id="96" name="Picture 95">
            <a:extLst>
              <a:ext uri="{FF2B5EF4-FFF2-40B4-BE49-F238E27FC236}">
                <a16:creationId xmlns:a16="http://schemas.microsoft.com/office/drawing/2014/main" id="{C5EC8C0C-7126-4243-8F56-7D666624CE44}"/>
              </a:ext>
            </a:extLst>
          </p:cNvPr>
          <p:cNvPicPr>
            <a:picLocks noChangeAspect="1"/>
          </p:cNvPicPr>
          <p:nvPr/>
        </p:nvPicPr>
        <p:blipFill rotWithShape="1">
          <a:blip r:embed="rId24"/>
          <a:srcRect/>
          <a:stretch/>
        </p:blipFill>
        <p:spPr>
          <a:xfrm rot="1409713">
            <a:off x="4771813" y="3412544"/>
            <a:ext cx="122604" cy="333023"/>
          </a:xfrm>
          <a:prstGeom prst="rect">
            <a:avLst/>
          </a:prstGeom>
          <a:solidFill>
            <a:schemeClr val="bg1"/>
          </a:solidFill>
          <a:ln w="19050">
            <a:solidFill>
              <a:srgbClr val="C00000"/>
            </a:solidFill>
          </a:ln>
        </p:spPr>
      </p:pic>
      <p:sp>
        <p:nvSpPr>
          <p:cNvPr id="3" name="Rectangle 2">
            <a:extLst>
              <a:ext uri="{FF2B5EF4-FFF2-40B4-BE49-F238E27FC236}">
                <a16:creationId xmlns:a16="http://schemas.microsoft.com/office/drawing/2014/main" id="{65C17C73-A474-514E-9793-6FDC84A383D6}"/>
              </a:ext>
            </a:extLst>
          </p:cNvPr>
          <p:cNvSpPr/>
          <p:nvPr/>
        </p:nvSpPr>
        <p:spPr>
          <a:xfrm>
            <a:off x="8096673" y="2891116"/>
            <a:ext cx="287519" cy="60589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EF2FD3AC-FD8E-4DA7-923E-67A21EA43744}"/>
              </a:ext>
            </a:extLst>
          </p:cNvPr>
          <p:cNvPicPr>
            <a:picLocks noChangeAspect="1"/>
          </p:cNvPicPr>
          <p:nvPr>
            <a:audioFile r:link="rId3"/>
            <p:extLst>
              <p:ext uri="{DAA4B4D4-6D71-4841-9C94-3DE7FCFB9230}">
                <p14:media xmlns:p14="http://schemas.microsoft.com/office/powerpoint/2010/main" r:embed="rId2"/>
              </p:ext>
            </p:extLst>
          </p:nvPr>
        </p:nvPicPr>
        <p:blipFill>
          <a:blip r:embed="rId25"/>
          <a:stretch>
            <a:fillRect/>
          </a:stretch>
        </p:blipFill>
        <p:spPr>
          <a:xfrm>
            <a:off x="11795125" y="6461125"/>
            <a:ext cx="244475" cy="244475"/>
          </a:xfrm>
          <a:prstGeom prst="rect">
            <a:avLst/>
          </a:prstGeom>
        </p:spPr>
      </p:pic>
    </p:spTree>
    <p:custDataLst>
      <p:tags r:id="rId1"/>
    </p:custDataLst>
    <p:extLst>
      <p:ext uri="{BB962C8B-B14F-4D97-AF65-F5344CB8AC3E}">
        <p14:creationId xmlns:p14="http://schemas.microsoft.com/office/powerpoint/2010/main" val="1617010830"/>
      </p:ext>
    </p:extLst>
  </p:cSld>
  <p:clrMapOvr>
    <a:masterClrMapping/>
  </p:clrMapOvr>
  <mc:AlternateContent xmlns:mc="http://schemas.openxmlformats.org/markup-compatibility/2006" xmlns:p14="http://schemas.microsoft.com/office/powerpoint/2010/main">
    <mc:Choice Requires="p14">
      <p:transition spd="slow" p14:dur="2000" advTm="15721"/>
    </mc:Choice>
    <mc:Fallback xmlns="">
      <p:transition spd="slow" advTm="15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par>
                                <p:cTn id="11" presetID="0" presetClass="path" presetSubtype="0" fill="hold" nodeType="withEffect">
                                  <p:stCondLst>
                                    <p:cond delay="0"/>
                                  </p:stCondLst>
                                  <p:childTnLst>
                                    <p:animMotion origin="layout" path="M 0.2099 0.18472 L 0.00092 7.40741E-7 " pathEditMode="relative" rAng="0" ptsTypes="AA">
                                      <p:cBhvr>
                                        <p:cTn id="12" dur="750" fill="hold"/>
                                        <p:tgtEl>
                                          <p:spTgt spid="96"/>
                                        </p:tgtEl>
                                        <p:attrNameLst>
                                          <p:attrName>ppt_x</p:attrName>
                                          <p:attrName>ppt_y</p:attrName>
                                        </p:attrNameLst>
                                      </p:cBhvr>
                                      <p:rCtr x="-10456" y="-9236"/>
                                    </p:animMotion>
                                  </p:childTnLst>
                                </p:cTn>
                              </p:par>
                              <p:par>
                                <p:cTn id="13" presetID="23" presetClass="entr" presetSubtype="32" fill="hold" nodeType="withEffect">
                                  <p:stCondLst>
                                    <p:cond delay="0"/>
                                  </p:stCondLst>
                                  <p:childTnLst>
                                    <p:set>
                                      <p:cBhvr>
                                        <p:cTn id="14" dur="1" fill="hold">
                                          <p:stCondLst>
                                            <p:cond delay="0"/>
                                          </p:stCondLst>
                                        </p:cTn>
                                        <p:tgtEl>
                                          <p:spTgt spid="96"/>
                                        </p:tgtEl>
                                        <p:attrNameLst>
                                          <p:attrName>style.visibility</p:attrName>
                                        </p:attrNameLst>
                                      </p:cBhvr>
                                      <p:to>
                                        <p:strVal val="visible"/>
                                      </p:to>
                                    </p:set>
                                    <p:anim calcmode="lin" valueType="num">
                                      <p:cBhvr>
                                        <p:cTn id="15" dur="750" fill="hold"/>
                                        <p:tgtEl>
                                          <p:spTgt spid="96"/>
                                        </p:tgtEl>
                                        <p:attrNameLst>
                                          <p:attrName>ppt_w</p:attrName>
                                        </p:attrNameLst>
                                      </p:cBhvr>
                                      <p:tavLst>
                                        <p:tav tm="0">
                                          <p:val>
                                            <p:strVal val="4*#ppt_w"/>
                                          </p:val>
                                        </p:tav>
                                        <p:tav tm="100000">
                                          <p:val>
                                            <p:strVal val="#ppt_w"/>
                                          </p:val>
                                        </p:tav>
                                      </p:tavLst>
                                    </p:anim>
                                    <p:anim calcmode="lin" valueType="num">
                                      <p:cBhvr>
                                        <p:cTn id="16" dur="750" fill="hold"/>
                                        <p:tgtEl>
                                          <p:spTgt spid="96"/>
                                        </p:tgtEl>
                                        <p:attrNameLst>
                                          <p:attrName>ppt_h</p:attrName>
                                        </p:attrNameLst>
                                      </p:cBhvr>
                                      <p:tavLst>
                                        <p:tav tm="0">
                                          <p:val>
                                            <p:strVal val="4*#ppt_h"/>
                                          </p:val>
                                        </p:tav>
                                        <p:tav tm="100000">
                                          <p:val>
                                            <p:strVal val="#ppt_h"/>
                                          </p:val>
                                        </p:tav>
                                      </p:tavLst>
                                    </p:anim>
                                  </p:childTnLst>
                                </p:cTn>
                              </p:par>
                            </p:childTnLst>
                          </p:cTn>
                        </p:par>
                        <p:par>
                          <p:cTn id="17" fill="hold">
                            <p:stCondLst>
                              <p:cond delay="750"/>
                            </p:stCondLst>
                            <p:childTnLst>
                              <p:par>
                                <p:cTn id="18" presetID="22" presetClass="entr" presetSubtype="2" fill="hold" nodeType="afterEffect">
                                  <p:stCondLst>
                                    <p:cond delay="0"/>
                                  </p:stCondLst>
                                  <p:childTnLst>
                                    <p:set>
                                      <p:cBhvr>
                                        <p:cTn id="19" dur="1" fill="hold">
                                          <p:stCondLst>
                                            <p:cond delay="0"/>
                                          </p:stCondLst>
                                        </p:cTn>
                                        <p:tgtEl>
                                          <p:spTgt spid="83"/>
                                        </p:tgtEl>
                                        <p:attrNameLst>
                                          <p:attrName>style.visibility</p:attrName>
                                        </p:attrNameLst>
                                      </p:cBhvr>
                                      <p:to>
                                        <p:strVal val="visible"/>
                                      </p:to>
                                    </p:set>
                                    <p:animEffect transition="in" filter="wipe(right)">
                                      <p:cBhvr>
                                        <p:cTn id="20" dur="250"/>
                                        <p:tgtEl>
                                          <p:spTgt spid="83"/>
                                        </p:tgtEl>
                                      </p:cBhvr>
                                    </p:animEffect>
                                  </p:childTnLst>
                                </p:cTn>
                              </p:par>
                              <p:par>
                                <p:cTn id="21" presetID="22" presetClass="entr" presetSubtype="2" fill="hold"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wipe(right)">
                                      <p:cBhvr>
                                        <p:cTn id="23" dur="250"/>
                                        <p:tgtEl>
                                          <p:spTgt spid="8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par>
                                <p:cTn id="28" presetID="10" presetClass="entr" presetSubtype="0" fill="hold"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par>
                                <p:cTn id="31" presetID="10" presetClass="entr" presetSubtype="0"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fade">
                                      <p:cBhvr>
                                        <p:cTn id="33" dur="500"/>
                                        <p:tgtEl>
                                          <p:spTgt spid="72"/>
                                        </p:tgtEl>
                                      </p:cBhvr>
                                    </p:animEffect>
                                  </p:childTnLst>
                                </p:cTn>
                              </p:par>
                              <p:par>
                                <p:cTn id="34" presetID="10" presetClass="entr" presetSubtype="0" fill="hold"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500"/>
                                        <p:tgtEl>
                                          <p:spTgt spid="73"/>
                                        </p:tgtEl>
                                      </p:cBhvr>
                                    </p:animEffect>
                                  </p:childTnLst>
                                </p:cTn>
                              </p:par>
                              <p:par>
                                <p:cTn id="37" presetID="23" presetClass="entr" presetSubtype="288"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p:cTn id="39" dur="250" fill="hold"/>
                                        <p:tgtEl>
                                          <p:spTgt spid="3"/>
                                        </p:tgtEl>
                                        <p:attrNameLst>
                                          <p:attrName>ppt_w</p:attrName>
                                        </p:attrNameLst>
                                      </p:cBhvr>
                                      <p:tavLst>
                                        <p:tav tm="0">
                                          <p:val>
                                            <p:strVal val="4/3*#ppt_w"/>
                                          </p:val>
                                        </p:tav>
                                        <p:tav tm="100000">
                                          <p:val>
                                            <p:strVal val="#ppt_w"/>
                                          </p:val>
                                        </p:tav>
                                      </p:tavLst>
                                    </p:anim>
                                    <p:anim calcmode="lin" valueType="num">
                                      <p:cBhvr>
                                        <p:cTn id="40" dur="25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4"/>
                </p:tgtEl>
              </p:cMediaNode>
            </p:audio>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2C239-762A-3246-8F6A-3D6404AE9F5E}"/>
              </a:ext>
            </a:extLst>
          </p:cNvPr>
          <p:cNvSpPr>
            <a:spLocks noGrp="1"/>
          </p:cNvSpPr>
          <p:nvPr>
            <p:ph type="title"/>
          </p:nvPr>
        </p:nvSpPr>
        <p:spPr/>
        <p:txBody>
          <a:bodyPr/>
          <a:lstStyle/>
          <a:p>
            <a:r>
              <a:rPr lang="en-US" b="1"/>
              <a:t>Pipeline</a:t>
            </a:r>
          </a:p>
        </p:txBody>
      </p:sp>
      <p:sp>
        <p:nvSpPr>
          <p:cNvPr id="14" name="Rounded Rectangle 13">
            <a:extLst>
              <a:ext uri="{FF2B5EF4-FFF2-40B4-BE49-F238E27FC236}">
                <a16:creationId xmlns:a16="http://schemas.microsoft.com/office/drawing/2014/main" id="{A0FA7E1C-C9EB-7740-A66D-9B6EA41EDDD0}"/>
              </a:ext>
            </a:extLst>
          </p:cNvPr>
          <p:cNvSpPr/>
          <p:nvPr/>
        </p:nvSpPr>
        <p:spPr>
          <a:xfrm>
            <a:off x="692521" y="2647937"/>
            <a:ext cx="1171074" cy="1762780"/>
          </a:xfrm>
          <a:prstGeom prst="roundRect">
            <a:avLst>
              <a:gd name="adj" fmla="val 923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C1C336AD-DE81-B14E-A8B9-AD4C17FFF1E4}"/>
              </a:ext>
            </a:extLst>
          </p:cNvPr>
          <p:cNvSpPr/>
          <p:nvPr/>
        </p:nvSpPr>
        <p:spPr>
          <a:xfrm>
            <a:off x="780752" y="2720126"/>
            <a:ext cx="1002631" cy="35107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tx1"/>
                </a:solidFill>
              </a:rPr>
              <a:t>CamCalib</a:t>
            </a:r>
            <a:endParaRPr lang="en-US" sz="1400" b="1">
              <a:solidFill>
                <a:schemeClr val="tx1"/>
              </a:solidFill>
            </a:endParaRPr>
          </a:p>
        </p:txBody>
      </p:sp>
      <p:sp>
        <p:nvSpPr>
          <p:cNvPr id="16" name="Rounded Rectangle 15">
            <a:extLst>
              <a:ext uri="{FF2B5EF4-FFF2-40B4-BE49-F238E27FC236}">
                <a16:creationId xmlns:a16="http://schemas.microsoft.com/office/drawing/2014/main" id="{BBDC7613-9275-D64F-95F6-4565AD42EBC9}"/>
              </a:ext>
            </a:extLst>
          </p:cNvPr>
          <p:cNvSpPr/>
          <p:nvPr/>
        </p:nvSpPr>
        <p:spPr>
          <a:xfrm>
            <a:off x="780752" y="3143390"/>
            <a:ext cx="1002631" cy="3510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tx1"/>
                </a:solidFill>
              </a:rPr>
              <a:t>ObjBBox</a:t>
            </a:r>
            <a:endParaRPr lang="en-US" sz="1400" b="1">
              <a:solidFill>
                <a:schemeClr val="tx1"/>
              </a:solidFill>
            </a:endParaRPr>
          </a:p>
        </p:txBody>
      </p:sp>
      <p:sp>
        <p:nvSpPr>
          <p:cNvPr id="17" name="Rounded Rectangle 16">
            <a:extLst>
              <a:ext uri="{FF2B5EF4-FFF2-40B4-BE49-F238E27FC236}">
                <a16:creationId xmlns:a16="http://schemas.microsoft.com/office/drawing/2014/main" id="{36B5C4D3-D2B9-4748-87BC-287EA25E838F}"/>
              </a:ext>
            </a:extLst>
          </p:cNvPr>
          <p:cNvSpPr/>
          <p:nvPr/>
        </p:nvSpPr>
        <p:spPr>
          <a:xfrm>
            <a:off x="780752" y="3566654"/>
            <a:ext cx="1002631" cy="3510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tx1"/>
                </a:solidFill>
              </a:rPr>
              <a:t>ObjH</a:t>
            </a:r>
            <a:endParaRPr lang="en-US" sz="1400" b="1">
              <a:solidFill>
                <a:schemeClr val="tx1"/>
              </a:solidFill>
            </a:endParaRPr>
          </a:p>
        </p:txBody>
      </p:sp>
      <p:sp>
        <p:nvSpPr>
          <p:cNvPr id="18" name="Rounded Rectangle 17">
            <a:extLst>
              <a:ext uri="{FF2B5EF4-FFF2-40B4-BE49-F238E27FC236}">
                <a16:creationId xmlns:a16="http://schemas.microsoft.com/office/drawing/2014/main" id="{CE2C3A28-F5B4-A945-A1A6-0167BC9225F0}"/>
              </a:ext>
            </a:extLst>
          </p:cNvPr>
          <p:cNvSpPr/>
          <p:nvPr/>
        </p:nvSpPr>
        <p:spPr>
          <a:xfrm>
            <a:off x="780752" y="3989918"/>
            <a:ext cx="1002631" cy="3510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tx1"/>
                </a:solidFill>
              </a:rPr>
              <a:t>ObjKps</a:t>
            </a:r>
            <a:endParaRPr lang="en-US" sz="1400" b="1">
              <a:solidFill>
                <a:schemeClr val="tx1"/>
              </a:solidFill>
            </a:endParaRPr>
          </a:p>
        </p:txBody>
      </p:sp>
      <p:cxnSp>
        <p:nvCxnSpPr>
          <p:cNvPr id="19" name="Straight Arrow Connector 18">
            <a:extLst>
              <a:ext uri="{FF2B5EF4-FFF2-40B4-BE49-F238E27FC236}">
                <a16:creationId xmlns:a16="http://schemas.microsoft.com/office/drawing/2014/main" id="{3B19B81D-3DE2-7B45-82CA-AF729E55E156}"/>
              </a:ext>
            </a:extLst>
          </p:cNvPr>
          <p:cNvCxnSpPr>
            <a:cxnSpLocks/>
            <a:endCxn id="14" idx="1"/>
          </p:cNvCxnSpPr>
          <p:nvPr/>
        </p:nvCxnSpPr>
        <p:spPr>
          <a:xfrm>
            <a:off x="398607" y="3529327"/>
            <a:ext cx="293914"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9B1C5E-3975-3B43-B368-D7DB004EFF69}"/>
              </a:ext>
            </a:extLst>
          </p:cNvPr>
          <p:cNvCxnSpPr>
            <a:cxnSpLocks/>
            <a:stCxn id="16" idx="3"/>
          </p:cNvCxnSpPr>
          <p:nvPr/>
        </p:nvCxnSpPr>
        <p:spPr>
          <a:xfrm>
            <a:off x="1783383" y="3318928"/>
            <a:ext cx="366557" cy="5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4E57E66-2F0F-E641-86E2-A1D09DE3700C}"/>
              </a:ext>
            </a:extLst>
          </p:cNvPr>
          <p:cNvCxnSpPr>
            <a:cxnSpLocks/>
            <a:stCxn id="15" idx="3"/>
          </p:cNvCxnSpPr>
          <p:nvPr/>
        </p:nvCxnSpPr>
        <p:spPr>
          <a:xfrm flipV="1">
            <a:off x="1783383" y="2894300"/>
            <a:ext cx="364714" cy="136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E242229B-A603-9A4C-84B1-A59FB9ACD824}"/>
              </a:ext>
            </a:extLst>
          </p:cNvPr>
          <p:cNvPicPr>
            <a:picLocks noChangeAspect="1"/>
          </p:cNvPicPr>
          <p:nvPr/>
        </p:nvPicPr>
        <p:blipFill>
          <a:blip r:embed="rId6">
            <a:duotone>
              <a:schemeClr val="accent2">
                <a:shade val="45000"/>
                <a:satMod val="135000"/>
              </a:schemeClr>
              <a:prstClr val="white"/>
            </a:duotone>
          </a:blip>
          <a:stretch>
            <a:fillRect/>
          </a:stretch>
        </p:blipFill>
        <p:spPr>
          <a:xfrm>
            <a:off x="3202953" y="2340901"/>
            <a:ext cx="636798" cy="256032"/>
          </a:xfrm>
          <a:prstGeom prst="rect">
            <a:avLst/>
          </a:prstGeom>
        </p:spPr>
      </p:pic>
      <p:sp>
        <p:nvSpPr>
          <p:cNvPr id="45" name="Triangle 44">
            <a:extLst>
              <a:ext uri="{FF2B5EF4-FFF2-40B4-BE49-F238E27FC236}">
                <a16:creationId xmlns:a16="http://schemas.microsoft.com/office/drawing/2014/main" id="{B714BEA3-3F72-1A4E-820F-FF913D12BA2A}"/>
              </a:ext>
            </a:extLst>
          </p:cNvPr>
          <p:cNvSpPr/>
          <p:nvPr/>
        </p:nvSpPr>
        <p:spPr>
          <a:xfrm rot="3114335" flipV="1">
            <a:off x="2931999" y="2443763"/>
            <a:ext cx="132862" cy="412979"/>
          </a:xfrm>
          <a:prstGeom prst="triangle">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70045D04-751F-DF43-83F6-CC2F0D70793C}"/>
              </a:ext>
            </a:extLst>
          </p:cNvPr>
          <p:cNvSpPr/>
          <p:nvPr/>
        </p:nvSpPr>
        <p:spPr>
          <a:xfrm rot="7629922" flipV="1">
            <a:off x="2933190" y="4156436"/>
            <a:ext cx="132862" cy="412979"/>
          </a:xfrm>
          <a:prstGeom prst="triangle">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A3C0CEF-1EB9-AF4E-AF4C-3E3A7E150E19}"/>
              </a:ext>
            </a:extLst>
          </p:cNvPr>
          <p:cNvPicPr>
            <a:picLocks noChangeAspect="1"/>
          </p:cNvPicPr>
          <p:nvPr/>
        </p:nvPicPr>
        <p:blipFill>
          <a:blip r:embed="rId7">
            <a:duotone>
              <a:schemeClr val="accent2">
                <a:shade val="45000"/>
                <a:satMod val="135000"/>
              </a:schemeClr>
              <a:prstClr val="white"/>
            </a:duotone>
          </a:blip>
          <a:stretch>
            <a:fillRect/>
          </a:stretch>
        </p:blipFill>
        <p:spPr>
          <a:xfrm>
            <a:off x="3163960" y="4464663"/>
            <a:ext cx="423009" cy="256032"/>
          </a:xfrm>
          <a:prstGeom prst="rect">
            <a:avLst/>
          </a:prstGeom>
        </p:spPr>
      </p:pic>
      <p:pic>
        <p:nvPicPr>
          <p:cNvPr id="48" name="Picture 47">
            <a:extLst>
              <a:ext uri="{FF2B5EF4-FFF2-40B4-BE49-F238E27FC236}">
                <a16:creationId xmlns:a16="http://schemas.microsoft.com/office/drawing/2014/main" id="{6880FC7A-E751-604D-92D2-5B1334B1055E}"/>
              </a:ext>
            </a:extLst>
          </p:cNvPr>
          <p:cNvPicPr>
            <a:picLocks noChangeAspect="1"/>
          </p:cNvPicPr>
          <p:nvPr/>
        </p:nvPicPr>
        <p:blipFill>
          <a:blip r:embed="rId8"/>
          <a:stretch>
            <a:fillRect/>
          </a:stretch>
        </p:blipFill>
        <p:spPr>
          <a:xfrm>
            <a:off x="194857" y="3367386"/>
            <a:ext cx="190500" cy="317500"/>
          </a:xfrm>
          <a:prstGeom prst="rect">
            <a:avLst/>
          </a:prstGeom>
        </p:spPr>
      </p:pic>
      <p:sp>
        <p:nvSpPr>
          <p:cNvPr id="50" name="Rounded Rectangle 49">
            <a:extLst>
              <a:ext uri="{FF2B5EF4-FFF2-40B4-BE49-F238E27FC236}">
                <a16:creationId xmlns:a16="http://schemas.microsoft.com/office/drawing/2014/main" id="{32AC5F06-54AA-4B48-AB09-4DF19E0A0061}"/>
              </a:ext>
            </a:extLst>
          </p:cNvPr>
          <p:cNvSpPr/>
          <p:nvPr/>
        </p:nvSpPr>
        <p:spPr>
          <a:xfrm>
            <a:off x="692521" y="5513223"/>
            <a:ext cx="1002631" cy="35107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p:txBody>
      </p:sp>
      <p:sp>
        <p:nvSpPr>
          <p:cNvPr id="51" name="Rounded Rectangle 50">
            <a:extLst>
              <a:ext uri="{FF2B5EF4-FFF2-40B4-BE49-F238E27FC236}">
                <a16:creationId xmlns:a16="http://schemas.microsoft.com/office/drawing/2014/main" id="{B600C5B3-C126-4F4B-BFF3-07B8948AAE34}"/>
              </a:ext>
            </a:extLst>
          </p:cNvPr>
          <p:cNvSpPr/>
          <p:nvPr/>
        </p:nvSpPr>
        <p:spPr>
          <a:xfrm>
            <a:off x="1691925" y="5513220"/>
            <a:ext cx="2120424" cy="35107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solidFill>
                  <a:schemeClr val="tx1"/>
                </a:solidFill>
              </a:rPr>
              <a:t>Camera estimation heads</a:t>
            </a:r>
          </a:p>
        </p:txBody>
      </p:sp>
      <p:sp>
        <p:nvSpPr>
          <p:cNvPr id="52" name="Rounded Rectangle 51">
            <a:extLst>
              <a:ext uri="{FF2B5EF4-FFF2-40B4-BE49-F238E27FC236}">
                <a16:creationId xmlns:a16="http://schemas.microsoft.com/office/drawing/2014/main" id="{6BBAFA5F-55EC-DA4A-A216-6816E874D16F}"/>
              </a:ext>
            </a:extLst>
          </p:cNvPr>
          <p:cNvSpPr/>
          <p:nvPr/>
        </p:nvSpPr>
        <p:spPr>
          <a:xfrm>
            <a:off x="4054497" y="5513222"/>
            <a:ext cx="1002631" cy="3510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a:solidFill>
                <a:schemeClr val="tx1"/>
              </a:solidFill>
            </a:endParaRPr>
          </a:p>
        </p:txBody>
      </p:sp>
      <p:sp>
        <p:nvSpPr>
          <p:cNvPr id="53" name="Rounded Rectangle 52">
            <a:extLst>
              <a:ext uri="{FF2B5EF4-FFF2-40B4-BE49-F238E27FC236}">
                <a16:creationId xmlns:a16="http://schemas.microsoft.com/office/drawing/2014/main" id="{5AE2E5CB-40A3-D540-BDE5-5FE826A3166E}"/>
              </a:ext>
            </a:extLst>
          </p:cNvPr>
          <p:cNvSpPr/>
          <p:nvPr/>
        </p:nvSpPr>
        <p:spPr>
          <a:xfrm>
            <a:off x="5057128" y="5513220"/>
            <a:ext cx="2120424" cy="35107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solidFill>
                  <a:schemeClr val="tx1"/>
                </a:solidFill>
              </a:rPr>
              <a:t>Object estimation heads</a:t>
            </a:r>
          </a:p>
        </p:txBody>
      </p:sp>
      <p:sp>
        <p:nvSpPr>
          <p:cNvPr id="54" name="Rounded Rectangle 53">
            <a:extLst>
              <a:ext uri="{FF2B5EF4-FFF2-40B4-BE49-F238E27FC236}">
                <a16:creationId xmlns:a16="http://schemas.microsoft.com/office/drawing/2014/main" id="{143F5DCE-2B24-434F-A75B-12D6A467ED2D}"/>
              </a:ext>
            </a:extLst>
          </p:cNvPr>
          <p:cNvSpPr/>
          <p:nvPr/>
        </p:nvSpPr>
        <p:spPr>
          <a:xfrm>
            <a:off x="7325117" y="5513219"/>
            <a:ext cx="869641" cy="351075"/>
          </a:xfrm>
          <a:prstGeom prst="roundRect">
            <a:avLst>
              <a:gd name="adj" fmla="val 0"/>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tx1"/>
                </a:solidFill>
              </a:rPr>
              <a:t>Reproj</a:t>
            </a:r>
            <a:r>
              <a:rPr lang="en-US" sz="1400" b="1">
                <a:solidFill>
                  <a:schemeClr val="tx1"/>
                </a:solidFill>
              </a:rPr>
              <a:t> 1</a:t>
            </a:r>
          </a:p>
        </p:txBody>
      </p:sp>
      <p:sp>
        <p:nvSpPr>
          <p:cNvPr id="55" name="Rounded Rectangle 54">
            <a:extLst>
              <a:ext uri="{FF2B5EF4-FFF2-40B4-BE49-F238E27FC236}">
                <a16:creationId xmlns:a16="http://schemas.microsoft.com/office/drawing/2014/main" id="{3F05D06B-35D5-7947-A082-766139A5EB96}"/>
              </a:ext>
            </a:extLst>
          </p:cNvPr>
          <p:cNvSpPr/>
          <p:nvPr/>
        </p:nvSpPr>
        <p:spPr>
          <a:xfrm>
            <a:off x="8200657" y="5513219"/>
            <a:ext cx="1710569" cy="351075"/>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err="1">
                <a:solidFill>
                  <a:schemeClr val="tx1"/>
                </a:solidFill>
              </a:rPr>
              <a:t>BBox</a:t>
            </a:r>
            <a:r>
              <a:rPr lang="en-US" sz="1400" b="1">
                <a:solidFill>
                  <a:schemeClr val="tx1"/>
                </a:solidFill>
              </a:rPr>
              <a:t> reprojection function</a:t>
            </a:r>
          </a:p>
        </p:txBody>
      </p:sp>
      <p:sp>
        <p:nvSpPr>
          <p:cNvPr id="56" name="Triangle 55">
            <a:extLst>
              <a:ext uri="{FF2B5EF4-FFF2-40B4-BE49-F238E27FC236}">
                <a16:creationId xmlns:a16="http://schemas.microsoft.com/office/drawing/2014/main" id="{67362649-5DA3-AE4A-946C-1F6ED2E7EEBD}"/>
              </a:ext>
            </a:extLst>
          </p:cNvPr>
          <p:cNvSpPr/>
          <p:nvPr/>
        </p:nvSpPr>
        <p:spPr>
          <a:xfrm rot="10800000" flipV="1">
            <a:off x="10106134" y="5163388"/>
            <a:ext cx="132862" cy="412979"/>
          </a:xfrm>
          <a:prstGeom prst="triangle">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946BBEB8-A408-2E42-8779-AEF6EB28B878}"/>
              </a:ext>
            </a:extLst>
          </p:cNvPr>
          <p:cNvPicPr>
            <a:picLocks noChangeAspect="1"/>
          </p:cNvPicPr>
          <p:nvPr/>
        </p:nvPicPr>
        <p:blipFill>
          <a:blip r:embed="rId9">
            <a:duotone>
              <a:schemeClr val="accent2">
                <a:shade val="45000"/>
                <a:satMod val="135000"/>
              </a:schemeClr>
              <a:prstClr val="white"/>
            </a:duotone>
          </a:blip>
          <a:stretch>
            <a:fillRect/>
          </a:stretch>
        </p:blipFill>
        <p:spPr>
          <a:xfrm>
            <a:off x="10019540" y="5608262"/>
            <a:ext cx="219456" cy="256032"/>
          </a:xfrm>
          <a:prstGeom prst="rect">
            <a:avLst/>
          </a:prstGeom>
        </p:spPr>
      </p:pic>
      <p:sp>
        <p:nvSpPr>
          <p:cNvPr id="58" name="Rounded Rectangle 57">
            <a:extLst>
              <a:ext uri="{FF2B5EF4-FFF2-40B4-BE49-F238E27FC236}">
                <a16:creationId xmlns:a16="http://schemas.microsoft.com/office/drawing/2014/main" id="{C4D64DAD-0C4E-F144-9485-FF95AFBBFA7A}"/>
              </a:ext>
            </a:extLst>
          </p:cNvPr>
          <p:cNvSpPr/>
          <p:nvPr/>
        </p:nvSpPr>
        <p:spPr>
          <a:xfrm>
            <a:off x="10320027" y="5516655"/>
            <a:ext cx="881157" cy="351075"/>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solidFill>
                  <a:schemeClr val="tx1"/>
                </a:solidFill>
              </a:rPr>
              <a:t>Loss</a:t>
            </a:r>
          </a:p>
        </p:txBody>
      </p:sp>
      <p:cxnSp>
        <p:nvCxnSpPr>
          <p:cNvPr id="59" name="Straight Arrow Connector 58">
            <a:extLst>
              <a:ext uri="{FF2B5EF4-FFF2-40B4-BE49-F238E27FC236}">
                <a16:creationId xmlns:a16="http://schemas.microsoft.com/office/drawing/2014/main" id="{33D465C3-F5D7-374F-AA79-8510314EC996}"/>
              </a:ext>
            </a:extLst>
          </p:cNvPr>
          <p:cNvCxnSpPr>
            <a:cxnSpLocks/>
            <a:stCxn id="17" idx="3"/>
          </p:cNvCxnSpPr>
          <p:nvPr/>
        </p:nvCxnSpPr>
        <p:spPr>
          <a:xfrm flipV="1">
            <a:off x="1783383" y="3733508"/>
            <a:ext cx="392100" cy="868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0CBADD6-C752-7148-B368-E5AFC6EC7F96}"/>
              </a:ext>
            </a:extLst>
          </p:cNvPr>
          <p:cNvCxnSpPr>
            <a:cxnSpLocks/>
            <a:stCxn id="18" idx="3"/>
          </p:cNvCxnSpPr>
          <p:nvPr/>
        </p:nvCxnSpPr>
        <p:spPr>
          <a:xfrm flipV="1">
            <a:off x="1783383" y="4161396"/>
            <a:ext cx="391482" cy="406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7827109-BD5C-1A4C-860B-A3B8A7EA2530}"/>
              </a:ext>
            </a:extLst>
          </p:cNvPr>
          <p:cNvCxnSpPr>
            <a:cxnSpLocks/>
          </p:cNvCxnSpPr>
          <p:nvPr/>
        </p:nvCxnSpPr>
        <p:spPr>
          <a:xfrm flipH="1" flipV="1">
            <a:off x="2665140" y="3824948"/>
            <a:ext cx="1081" cy="23493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C73C9C9-7DA0-C44E-BDC6-F2F63730F3B5}"/>
              </a:ext>
            </a:extLst>
          </p:cNvPr>
          <p:cNvSpPr txBox="1"/>
          <p:nvPr/>
        </p:nvSpPr>
        <p:spPr>
          <a:xfrm>
            <a:off x="2100874" y="2740781"/>
            <a:ext cx="1999330" cy="307777"/>
          </a:xfrm>
          <a:prstGeom prst="rect">
            <a:avLst/>
          </a:prstGeom>
          <a:noFill/>
        </p:spPr>
        <p:txBody>
          <a:bodyPr wrap="none" rtlCol="0">
            <a:spAutoFit/>
          </a:bodyPr>
          <a:lstStyle/>
          <a:p>
            <a:r>
              <a:rPr lang="en-US" sz="1400"/>
              <a:t>Cam</a:t>
            </a:r>
            <a:r>
              <a:rPr lang="en-US" altLang="zh-CN" sz="1400"/>
              <a:t>. angles, focal length</a:t>
            </a:r>
            <a:endParaRPr lang="en-US" sz="1400"/>
          </a:p>
        </p:txBody>
      </p:sp>
      <p:sp>
        <p:nvSpPr>
          <p:cNvPr id="65" name="TextBox 64">
            <a:extLst>
              <a:ext uri="{FF2B5EF4-FFF2-40B4-BE49-F238E27FC236}">
                <a16:creationId xmlns:a16="http://schemas.microsoft.com/office/drawing/2014/main" id="{1CE2ACC9-B41A-584D-AA69-182BFC975B65}"/>
              </a:ext>
            </a:extLst>
          </p:cNvPr>
          <p:cNvSpPr txBox="1"/>
          <p:nvPr/>
        </p:nvSpPr>
        <p:spPr>
          <a:xfrm>
            <a:off x="2100761" y="3170166"/>
            <a:ext cx="1341778" cy="307777"/>
          </a:xfrm>
          <a:prstGeom prst="rect">
            <a:avLst/>
          </a:prstGeom>
          <a:noFill/>
        </p:spPr>
        <p:txBody>
          <a:bodyPr wrap="none" rtlCol="0">
            <a:spAutoFit/>
          </a:bodyPr>
          <a:lstStyle/>
          <a:p>
            <a:r>
              <a:rPr lang="en-US" sz="1400"/>
              <a:t>Bounding boxes</a:t>
            </a:r>
          </a:p>
        </p:txBody>
      </p:sp>
      <p:sp>
        <p:nvSpPr>
          <p:cNvPr id="66" name="TextBox 65">
            <a:extLst>
              <a:ext uri="{FF2B5EF4-FFF2-40B4-BE49-F238E27FC236}">
                <a16:creationId xmlns:a16="http://schemas.microsoft.com/office/drawing/2014/main" id="{552469E9-D7BC-9949-B8E8-E1817C46457B}"/>
              </a:ext>
            </a:extLst>
          </p:cNvPr>
          <p:cNvSpPr txBox="1"/>
          <p:nvPr/>
        </p:nvSpPr>
        <p:spPr>
          <a:xfrm>
            <a:off x="2099906" y="3576801"/>
            <a:ext cx="1242584" cy="307777"/>
          </a:xfrm>
          <a:prstGeom prst="rect">
            <a:avLst/>
          </a:prstGeom>
          <a:noFill/>
        </p:spPr>
        <p:txBody>
          <a:bodyPr wrap="none" rtlCol="0">
            <a:spAutoFit/>
          </a:bodyPr>
          <a:lstStyle/>
          <a:p>
            <a:r>
              <a:rPr lang="en-US" sz="1400"/>
              <a:t>Object heights</a:t>
            </a:r>
          </a:p>
        </p:txBody>
      </p:sp>
      <p:sp>
        <p:nvSpPr>
          <p:cNvPr id="67" name="TextBox 66">
            <a:extLst>
              <a:ext uri="{FF2B5EF4-FFF2-40B4-BE49-F238E27FC236}">
                <a16:creationId xmlns:a16="http://schemas.microsoft.com/office/drawing/2014/main" id="{E11BE8BD-E49E-864D-84EA-E676D50DF134}"/>
              </a:ext>
            </a:extLst>
          </p:cNvPr>
          <p:cNvSpPr txBox="1"/>
          <p:nvPr/>
        </p:nvSpPr>
        <p:spPr>
          <a:xfrm>
            <a:off x="2104581" y="4011719"/>
            <a:ext cx="1104790" cy="307777"/>
          </a:xfrm>
          <a:prstGeom prst="rect">
            <a:avLst/>
          </a:prstGeom>
          <a:noFill/>
        </p:spPr>
        <p:txBody>
          <a:bodyPr wrap="none" rtlCol="0">
            <a:spAutoFit/>
          </a:bodyPr>
          <a:lstStyle/>
          <a:p>
            <a:r>
              <a:rPr lang="en-US" sz="1400"/>
              <a:t>Human pose</a:t>
            </a:r>
          </a:p>
        </p:txBody>
      </p:sp>
      <p:sp>
        <p:nvSpPr>
          <p:cNvPr id="85" name="TextBox 84">
            <a:extLst>
              <a:ext uri="{FF2B5EF4-FFF2-40B4-BE49-F238E27FC236}">
                <a16:creationId xmlns:a16="http://schemas.microsoft.com/office/drawing/2014/main" id="{43A7F904-55CE-4369-80D1-7D6E22445CCA}"/>
              </a:ext>
            </a:extLst>
          </p:cNvPr>
          <p:cNvSpPr txBox="1"/>
          <p:nvPr/>
        </p:nvSpPr>
        <p:spPr>
          <a:xfrm>
            <a:off x="7935540" y="4437497"/>
            <a:ext cx="2170594" cy="738664"/>
          </a:xfrm>
          <a:prstGeom prst="rect">
            <a:avLst/>
          </a:prstGeom>
          <a:noFill/>
        </p:spPr>
        <p:txBody>
          <a:bodyPr wrap="none" rtlCol="0">
            <a:spAutoFit/>
          </a:bodyPr>
          <a:lstStyle/>
          <a:p>
            <a:pPr marL="285750" indent="-285750">
              <a:buFont typeface="Arial" panose="020B0604020202020204" pitchFamily="34" charset="0"/>
              <a:buChar char="•"/>
            </a:pPr>
            <a:r>
              <a:rPr lang="en-US" sz="1400">
                <a:solidFill>
                  <a:schemeClr val="bg2">
                    <a:lumMod val="90000"/>
                  </a:schemeClr>
                </a:solidFill>
              </a:rPr>
              <a:t>Cam. H: 1.17m</a:t>
            </a:r>
          </a:p>
          <a:p>
            <a:pPr marL="285750" indent="-285750">
              <a:buFont typeface="Arial" panose="020B0604020202020204" pitchFamily="34" charset="0"/>
              <a:buChar char="•"/>
            </a:pPr>
            <a:r>
              <a:rPr lang="en-US" sz="1400"/>
              <a:t>Cam. Pitch: -6.64°</a:t>
            </a:r>
          </a:p>
          <a:p>
            <a:pPr marL="285750" indent="-285750">
              <a:buFont typeface="Arial" panose="020B0604020202020204" pitchFamily="34" charset="0"/>
              <a:buChar char="•"/>
            </a:pPr>
            <a:r>
              <a:rPr lang="en-US" sz="1400"/>
              <a:t>Focal Length: 57.14mm</a:t>
            </a:r>
          </a:p>
        </p:txBody>
      </p:sp>
      <p:pic>
        <p:nvPicPr>
          <p:cNvPr id="87" name="Picture 86" descr="Two people sitting on a park bench&#10;&#10;Description automatically generated">
            <a:extLst>
              <a:ext uri="{FF2B5EF4-FFF2-40B4-BE49-F238E27FC236}">
                <a16:creationId xmlns:a16="http://schemas.microsoft.com/office/drawing/2014/main" id="{E91EB45D-CDE3-4B2E-95AD-A965958798B1}"/>
              </a:ext>
            </a:extLst>
          </p:cNvPr>
          <p:cNvPicPr>
            <a:picLocks noChangeAspect="1"/>
          </p:cNvPicPr>
          <p:nvPr/>
        </p:nvPicPr>
        <p:blipFill rotWithShape="1">
          <a:blip r:embed="rId10"/>
          <a:srcRect r="49293"/>
          <a:stretch/>
        </p:blipFill>
        <p:spPr>
          <a:xfrm>
            <a:off x="5893492" y="2077859"/>
            <a:ext cx="1945744" cy="2978976"/>
          </a:xfrm>
          <a:prstGeom prst="rect">
            <a:avLst/>
          </a:prstGeom>
        </p:spPr>
      </p:pic>
      <p:cxnSp>
        <p:nvCxnSpPr>
          <p:cNvPr id="88" name="Straight Connector 87">
            <a:extLst>
              <a:ext uri="{FF2B5EF4-FFF2-40B4-BE49-F238E27FC236}">
                <a16:creationId xmlns:a16="http://schemas.microsoft.com/office/drawing/2014/main" id="{647826F9-475A-416A-92B7-A795AE8E129B}"/>
              </a:ext>
            </a:extLst>
          </p:cNvPr>
          <p:cNvCxnSpPr>
            <a:cxnSpLocks/>
          </p:cNvCxnSpPr>
          <p:nvPr/>
        </p:nvCxnSpPr>
        <p:spPr>
          <a:xfrm>
            <a:off x="5893492" y="2221459"/>
            <a:ext cx="1943534" cy="0"/>
          </a:xfrm>
          <a:prstGeom prst="line">
            <a:avLst/>
          </a:prstGeom>
          <a:ln w="38100">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37387F2-0BF8-4A56-8D9C-32C62B53A872}"/>
              </a:ext>
            </a:extLst>
          </p:cNvPr>
          <p:cNvSpPr/>
          <p:nvPr/>
        </p:nvSpPr>
        <p:spPr>
          <a:xfrm>
            <a:off x="6374139" y="2436903"/>
            <a:ext cx="984985" cy="2157050"/>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7E74260B-8297-4091-8FAA-27963DB8007F}"/>
              </a:ext>
            </a:extLst>
          </p:cNvPr>
          <p:cNvSpPr txBox="1"/>
          <p:nvPr/>
        </p:nvSpPr>
        <p:spPr>
          <a:xfrm>
            <a:off x="6362770" y="2199685"/>
            <a:ext cx="574323" cy="215444"/>
          </a:xfrm>
          <a:prstGeom prst="rect">
            <a:avLst/>
          </a:prstGeom>
          <a:solidFill>
            <a:schemeClr val="bg1"/>
          </a:solidFill>
          <a:ln w="12700">
            <a:solidFill>
              <a:schemeClr val="tx1"/>
            </a:solidFill>
          </a:ln>
        </p:spPr>
        <p:txBody>
          <a:bodyPr wrap="square" lIns="0" tIns="0" rIns="0" bIns="0" rtlCol="0">
            <a:spAutoFit/>
          </a:bodyPr>
          <a:lstStyle>
            <a:defPPr>
              <a:defRPr lang="en-US"/>
            </a:defPPr>
            <a:lvl1pPr algn="ctr">
              <a:defRPr sz="1100"/>
            </a:lvl1pPr>
          </a:lstStyle>
          <a:p>
            <a:r>
              <a:rPr lang="en-US" sz="1400"/>
              <a:t>1.43m</a:t>
            </a:r>
          </a:p>
        </p:txBody>
      </p:sp>
      <p:grpSp>
        <p:nvGrpSpPr>
          <p:cNvPr id="123" name="Group 122">
            <a:extLst>
              <a:ext uri="{FF2B5EF4-FFF2-40B4-BE49-F238E27FC236}">
                <a16:creationId xmlns:a16="http://schemas.microsoft.com/office/drawing/2014/main" id="{7A4981DC-9450-454A-8F21-74074660D154}"/>
              </a:ext>
            </a:extLst>
          </p:cNvPr>
          <p:cNvGrpSpPr/>
          <p:nvPr/>
        </p:nvGrpSpPr>
        <p:grpSpPr>
          <a:xfrm>
            <a:off x="6551157" y="2626695"/>
            <a:ext cx="770017" cy="1709051"/>
            <a:chOff x="6551157" y="3184071"/>
            <a:chExt cx="770017" cy="1709051"/>
          </a:xfrm>
        </p:grpSpPr>
        <p:cxnSp>
          <p:nvCxnSpPr>
            <p:cNvPr id="6" name="Straight Connector 5">
              <a:extLst>
                <a:ext uri="{FF2B5EF4-FFF2-40B4-BE49-F238E27FC236}">
                  <a16:creationId xmlns:a16="http://schemas.microsoft.com/office/drawing/2014/main" id="{2A9413B7-1A33-41CB-934A-B03D9B563193}"/>
                </a:ext>
              </a:extLst>
            </p:cNvPr>
            <p:cNvCxnSpPr/>
            <p:nvPr/>
          </p:nvCxnSpPr>
          <p:spPr>
            <a:xfrm flipH="1">
              <a:off x="6834414" y="3184071"/>
              <a:ext cx="76200" cy="2676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24E2156-6262-482D-A9E2-7ACC87FBD5CA}"/>
                </a:ext>
              </a:extLst>
            </p:cNvPr>
            <p:cNvCxnSpPr>
              <a:cxnSpLocks/>
            </p:cNvCxnSpPr>
            <p:nvPr/>
          </p:nvCxnSpPr>
          <p:spPr>
            <a:xfrm>
              <a:off x="6843790" y="3433161"/>
              <a:ext cx="164796" cy="616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8B81029-4184-4C43-823B-51E62B585AED}"/>
                </a:ext>
              </a:extLst>
            </p:cNvPr>
            <p:cNvCxnSpPr>
              <a:cxnSpLocks/>
            </p:cNvCxnSpPr>
            <p:nvPr/>
          </p:nvCxnSpPr>
          <p:spPr>
            <a:xfrm flipH="1">
              <a:off x="6589486" y="3433159"/>
              <a:ext cx="254304" cy="308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C937427-2D43-4A0B-880C-F7F6B54EA685}"/>
                </a:ext>
              </a:extLst>
            </p:cNvPr>
            <p:cNvCxnSpPr>
              <a:cxnSpLocks/>
            </p:cNvCxnSpPr>
            <p:nvPr/>
          </p:nvCxnSpPr>
          <p:spPr>
            <a:xfrm flipV="1">
              <a:off x="6551157" y="3457843"/>
              <a:ext cx="38329" cy="44504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EEDD968-8326-4B22-B97A-95C11A48D941}"/>
                </a:ext>
              </a:extLst>
            </p:cNvPr>
            <p:cNvCxnSpPr>
              <a:cxnSpLocks/>
            </p:cNvCxnSpPr>
            <p:nvPr/>
          </p:nvCxnSpPr>
          <p:spPr>
            <a:xfrm>
              <a:off x="6551157" y="3902890"/>
              <a:ext cx="292633" cy="14731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23916B3-606A-45FD-B4B5-4C801DA06B2E}"/>
                </a:ext>
              </a:extLst>
            </p:cNvPr>
            <p:cNvCxnSpPr>
              <a:cxnSpLocks/>
            </p:cNvCxnSpPr>
            <p:nvPr/>
          </p:nvCxnSpPr>
          <p:spPr>
            <a:xfrm>
              <a:off x="6996190" y="3494860"/>
              <a:ext cx="39610" cy="3814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F62E38F-70E3-49D3-8A4C-B7AED72B9A1A}"/>
                </a:ext>
              </a:extLst>
            </p:cNvPr>
            <p:cNvCxnSpPr>
              <a:cxnSpLocks/>
            </p:cNvCxnSpPr>
            <p:nvPr/>
          </p:nvCxnSpPr>
          <p:spPr>
            <a:xfrm>
              <a:off x="7015995" y="3858986"/>
              <a:ext cx="305179" cy="2245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44C01A2-3EF4-4D78-8ECF-5CFC9E7C164B}"/>
                </a:ext>
              </a:extLst>
            </p:cNvPr>
            <p:cNvCxnSpPr>
              <a:cxnSpLocks/>
            </p:cNvCxnSpPr>
            <p:nvPr/>
          </p:nvCxnSpPr>
          <p:spPr>
            <a:xfrm flipH="1">
              <a:off x="6804833" y="3429000"/>
              <a:ext cx="29581" cy="5551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C0E1CDC-21C8-4104-9ED2-CF7ECF33FE8B}"/>
                </a:ext>
              </a:extLst>
            </p:cNvPr>
            <p:cNvCxnSpPr>
              <a:cxnSpLocks/>
            </p:cNvCxnSpPr>
            <p:nvPr/>
          </p:nvCxnSpPr>
          <p:spPr>
            <a:xfrm flipH="1">
              <a:off x="6579385" y="3971249"/>
              <a:ext cx="222352" cy="15278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26595D9-F2ED-4E23-8E20-22EC12D132E2}"/>
                </a:ext>
              </a:extLst>
            </p:cNvPr>
            <p:cNvCxnSpPr>
              <a:cxnSpLocks/>
            </p:cNvCxnSpPr>
            <p:nvPr/>
          </p:nvCxnSpPr>
          <p:spPr>
            <a:xfrm>
              <a:off x="6813106" y="3971249"/>
              <a:ext cx="152592" cy="763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1E04EB6-2AA4-4D7A-8282-8788E4B72CEF}"/>
                </a:ext>
              </a:extLst>
            </p:cNvPr>
            <p:cNvCxnSpPr>
              <a:cxnSpLocks/>
            </p:cNvCxnSpPr>
            <p:nvPr/>
          </p:nvCxnSpPr>
          <p:spPr>
            <a:xfrm>
              <a:off x="6954995" y="4035319"/>
              <a:ext cx="103053" cy="2691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A70B380-069D-4C29-BFF9-BA3B2B80451C}"/>
                </a:ext>
              </a:extLst>
            </p:cNvPr>
            <p:cNvCxnSpPr>
              <a:cxnSpLocks/>
            </p:cNvCxnSpPr>
            <p:nvPr/>
          </p:nvCxnSpPr>
          <p:spPr>
            <a:xfrm>
              <a:off x="7054674" y="4295226"/>
              <a:ext cx="57050" cy="59789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FB09CF6-BF06-48F8-B38F-6ABF1A5D734E}"/>
                </a:ext>
              </a:extLst>
            </p:cNvPr>
            <p:cNvCxnSpPr>
              <a:cxnSpLocks/>
            </p:cNvCxnSpPr>
            <p:nvPr/>
          </p:nvCxnSpPr>
          <p:spPr>
            <a:xfrm>
              <a:off x="6589486" y="4111171"/>
              <a:ext cx="276878" cy="25528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253E6B9-42AB-4D7B-82C9-BBE95D726FFF}"/>
                </a:ext>
              </a:extLst>
            </p:cNvPr>
            <p:cNvCxnSpPr>
              <a:cxnSpLocks/>
            </p:cNvCxnSpPr>
            <p:nvPr/>
          </p:nvCxnSpPr>
          <p:spPr>
            <a:xfrm>
              <a:off x="6858691" y="4352692"/>
              <a:ext cx="177109" cy="54043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2" name="Triangle 61">
            <a:extLst>
              <a:ext uri="{FF2B5EF4-FFF2-40B4-BE49-F238E27FC236}">
                <a16:creationId xmlns:a16="http://schemas.microsoft.com/office/drawing/2014/main" id="{BC6FAAEB-EAB0-C04C-9C08-B07154921AC1}"/>
              </a:ext>
            </a:extLst>
          </p:cNvPr>
          <p:cNvSpPr/>
          <p:nvPr/>
        </p:nvSpPr>
        <p:spPr>
          <a:xfrm rot="3456378" flipV="1">
            <a:off x="3454068" y="3025502"/>
            <a:ext cx="132862" cy="412979"/>
          </a:xfrm>
          <a:prstGeom prst="triangle">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58A84758-9289-FA42-87ED-CDACB7108E8F}"/>
              </a:ext>
            </a:extLst>
          </p:cNvPr>
          <p:cNvPicPr>
            <a:picLocks noChangeAspect="1"/>
          </p:cNvPicPr>
          <p:nvPr/>
        </p:nvPicPr>
        <p:blipFill>
          <a:blip r:embed="rId11">
            <a:duotone>
              <a:schemeClr val="accent2">
                <a:shade val="45000"/>
                <a:satMod val="135000"/>
              </a:schemeClr>
              <a:prstClr val="white"/>
            </a:duotone>
          </a:blip>
          <a:stretch>
            <a:fillRect/>
          </a:stretch>
        </p:blipFill>
        <p:spPr>
          <a:xfrm>
            <a:off x="3756055" y="2999303"/>
            <a:ext cx="455793" cy="246888"/>
          </a:xfrm>
          <a:prstGeom prst="rect">
            <a:avLst/>
          </a:prstGeom>
        </p:spPr>
      </p:pic>
      <p:pic>
        <p:nvPicPr>
          <p:cNvPr id="3" name="Audio 2">
            <a:hlinkClick r:id="" action="ppaction://media"/>
            <a:extLst>
              <a:ext uri="{FF2B5EF4-FFF2-40B4-BE49-F238E27FC236}">
                <a16:creationId xmlns:a16="http://schemas.microsoft.com/office/drawing/2014/main" id="{1953ACBF-BB66-4CD1-B242-BBB03D7DB161}"/>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795125" y="6461125"/>
            <a:ext cx="244475" cy="244475"/>
          </a:xfrm>
          <a:prstGeom prst="rect">
            <a:avLst/>
          </a:prstGeom>
        </p:spPr>
      </p:pic>
    </p:spTree>
    <p:custDataLst>
      <p:tags r:id="rId1"/>
    </p:custDataLst>
    <p:extLst>
      <p:ext uri="{BB962C8B-B14F-4D97-AF65-F5344CB8AC3E}">
        <p14:creationId xmlns:p14="http://schemas.microsoft.com/office/powerpoint/2010/main" val="605454569"/>
      </p:ext>
    </p:extLst>
  </p:cSld>
  <p:clrMapOvr>
    <a:masterClrMapping/>
  </p:clrMapOvr>
  <mc:AlternateContent xmlns:mc="http://schemas.openxmlformats.org/markup-compatibility/2006" xmlns:p14="http://schemas.microsoft.com/office/powerpoint/2010/main">
    <mc:Choice Requires="p14">
      <p:transition spd="slow" p14:dur="2000" advTm="23186"/>
    </mc:Choice>
    <mc:Fallback xmlns="">
      <p:transition spd="slow" advTm="23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250"/>
                                        <p:tgtEl>
                                          <p:spTgt spid="19"/>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5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5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25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25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25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250"/>
                                        <p:tgtEl>
                                          <p:spTgt spid="21"/>
                                        </p:tgtEl>
                                      </p:cBhvr>
                                    </p:animEffect>
                                  </p:childTnLst>
                                </p:cTn>
                              </p:par>
                            </p:childTnLst>
                          </p:cTn>
                        </p:par>
                        <p:par>
                          <p:cTn id="32" fill="hold">
                            <p:stCondLst>
                              <p:cond delay="250"/>
                            </p:stCondLst>
                            <p:childTnLst>
                              <p:par>
                                <p:cTn id="33" presetID="1" presetClass="entr" presetSubtype="0" fill="hold" grpId="0" nodeType="after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5">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5">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down)">
                                      <p:cBhvr>
                                        <p:cTn id="49" dur="250"/>
                                        <p:tgtEl>
                                          <p:spTgt spid="20"/>
                                        </p:tgtEl>
                                      </p:cBhvr>
                                    </p:animEffect>
                                  </p:childTnLst>
                                </p:cTn>
                              </p:par>
                            </p:childTnLst>
                          </p:cTn>
                        </p:par>
                        <p:par>
                          <p:cTn id="50" fill="hold">
                            <p:stCondLst>
                              <p:cond delay="250"/>
                            </p:stCondLst>
                            <p:childTnLst>
                              <p:par>
                                <p:cTn id="51" presetID="1" presetClass="entr" presetSubtype="0" fill="hold" grpId="0" nodeType="after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wipe(left)">
                                      <p:cBhvr>
                                        <p:cTn id="63" dur="250"/>
                                        <p:tgtEl>
                                          <p:spTgt spid="59"/>
                                        </p:tgtEl>
                                      </p:cBhvr>
                                    </p:animEffect>
                                  </p:childTnLst>
                                </p:cTn>
                              </p:par>
                            </p:childTnLst>
                          </p:cTn>
                        </p:par>
                        <p:par>
                          <p:cTn id="64" fill="hold">
                            <p:stCondLst>
                              <p:cond delay="250"/>
                            </p:stCondLst>
                            <p:childTnLst>
                              <p:par>
                                <p:cTn id="65" presetID="1" presetClass="entr" presetSubtype="0" fill="hold" grpId="0" nodeType="after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wipe(left)">
                                      <p:cBhvr>
                                        <p:cTn id="73" dur="250"/>
                                        <p:tgtEl>
                                          <p:spTgt spid="60"/>
                                        </p:tgtEl>
                                      </p:cBhvr>
                                    </p:animEffect>
                                  </p:childTnLst>
                                </p:cTn>
                              </p:par>
                            </p:childTnLst>
                          </p:cTn>
                        </p:par>
                        <p:par>
                          <p:cTn id="74" fill="hold">
                            <p:stCondLst>
                              <p:cond delay="250"/>
                            </p:stCondLst>
                            <p:childTnLst>
                              <p:par>
                                <p:cTn id="75" presetID="1" presetClass="entr" presetSubtype="0" fill="hold" grpId="0" nodeType="after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5" fill="hold" display="0">
                  <p:stCondLst>
                    <p:cond delay="indefinite"/>
                  </p:stCondLst>
                  <p:endCondLst>
                    <p:cond evt="onStopAudio" delay="0">
                      <p:tgtEl>
                        <p:sldTgt/>
                      </p:tgtEl>
                    </p:cond>
                  </p:endCondLst>
                </p:cTn>
                <p:tgtEl>
                  <p:spTgt spid="3"/>
                </p:tgtEl>
              </p:cMediaNode>
            </p:audio>
          </p:childTnLst>
        </p:cTn>
      </p:par>
    </p:tnLst>
    <p:bldLst>
      <p:bldP spid="14" grpId="0" animBg="1"/>
      <p:bldP spid="15" grpId="0" animBg="1"/>
      <p:bldP spid="16" grpId="0" animBg="1"/>
      <p:bldP spid="17" grpId="0" animBg="1"/>
      <p:bldP spid="18" grpId="0" animBg="1"/>
      <p:bldP spid="45" grpId="0" animBg="1"/>
      <p:bldP spid="46" grpId="0" animBg="1"/>
      <p:bldP spid="64" grpId="0"/>
      <p:bldP spid="65" grpId="0"/>
      <p:bldP spid="66" grpId="0"/>
      <p:bldP spid="67" grpId="0"/>
      <p:bldP spid="89" grpId="0" animBg="1"/>
      <p:bldP spid="90" grpId="0" animBg="1"/>
      <p:bldP spid="6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2C239-762A-3246-8F6A-3D6404AE9F5E}"/>
              </a:ext>
            </a:extLst>
          </p:cNvPr>
          <p:cNvSpPr>
            <a:spLocks noGrp="1"/>
          </p:cNvSpPr>
          <p:nvPr>
            <p:ph type="title"/>
          </p:nvPr>
        </p:nvSpPr>
        <p:spPr/>
        <p:txBody>
          <a:bodyPr/>
          <a:lstStyle/>
          <a:p>
            <a:r>
              <a:rPr lang="en-US" b="1"/>
              <a:t>Pipeline</a:t>
            </a:r>
          </a:p>
        </p:txBody>
      </p:sp>
      <p:sp>
        <p:nvSpPr>
          <p:cNvPr id="14" name="Rounded Rectangle 13">
            <a:extLst>
              <a:ext uri="{FF2B5EF4-FFF2-40B4-BE49-F238E27FC236}">
                <a16:creationId xmlns:a16="http://schemas.microsoft.com/office/drawing/2014/main" id="{A0FA7E1C-C9EB-7740-A66D-9B6EA41EDDD0}"/>
              </a:ext>
            </a:extLst>
          </p:cNvPr>
          <p:cNvSpPr/>
          <p:nvPr/>
        </p:nvSpPr>
        <p:spPr>
          <a:xfrm>
            <a:off x="692521" y="2647937"/>
            <a:ext cx="1171074" cy="1762780"/>
          </a:xfrm>
          <a:prstGeom prst="roundRect">
            <a:avLst>
              <a:gd name="adj" fmla="val 923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C1C336AD-DE81-B14E-A8B9-AD4C17FFF1E4}"/>
              </a:ext>
            </a:extLst>
          </p:cNvPr>
          <p:cNvSpPr/>
          <p:nvPr/>
        </p:nvSpPr>
        <p:spPr>
          <a:xfrm>
            <a:off x="780752" y="2720126"/>
            <a:ext cx="1002631" cy="35107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tx1"/>
                </a:solidFill>
              </a:rPr>
              <a:t>CamCalib</a:t>
            </a:r>
            <a:endParaRPr lang="en-US" sz="1400" b="1">
              <a:solidFill>
                <a:schemeClr val="tx1"/>
              </a:solidFill>
            </a:endParaRPr>
          </a:p>
        </p:txBody>
      </p:sp>
      <p:sp>
        <p:nvSpPr>
          <p:cNvPr id="16" name="Rounded Rectangle 15">
            <a:extLst>
              <a:ext uri="{FF2B5EF4-FFF2-40B4-BE49-F238E27FC236}">
                <a16:creationId xmlns:a16="http://schemas.microsoft.com/office/drawing/2014/main" id="{BBDC7613-9275-D64F-95F6-4565AD42EBC9}"/>
              </a:ext>
            </a:extLst>
          </p:cNvPr>
          <p:cNvSpPr/>
          <p:nvPr/>
        </p:nvSpPr>
        <p:spPr>
          <a:xfrm>
            <a:off x="780752" y="3143390"/>
            <a:ext cx="1002631" cy="3510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tx1"/>
                </a:solidFill>
              </a:rPr>
              <a:t>ObjBBox</a:t>
            </a:r>
            <a:endParaRPr lang="en-US" sz="1400" b="1">
              <a:solidFill>
                <a:schemeClr val="tx1"/>
              </a:solidFill>
            </a:endParaRPr>
          </a:p>
        </p:txBody>
      </p:sp>
      <p:sp>
        <p:nvSpPr>
          <p:cNvPr id="17" name="Rounded Rectangle 16">
            <a:extLst>
              <a:ext uri="{FF2B5EF4-FFF2-40B4-BE49-F238E27FC236}">
                <a16:creationId xmlns:a16="http://schemas.microsoft.com/office/drawing/2014/main" id="{36B5C4D3-D2B9-4748-87BC-287EA25E838F}"/>
              </a:ext>
            </a:extLst>
          </p:cNvPr>
          <p:cNvSpPr/>
          <p:nvPr/>
        </p:nvSpPr>
        <p:spPr>
          <a:xfrm>
            <a:off x="780752" y="3566654"/>
            <a:ext cx="1002631" cy="3510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tx1"/>
                </a:solidFill>
              </a:rPr>
              <a:t>ObjH</a:t>
            </a:r>
            <a:endParaRPr lang="en-US" sz="1400" b="1">
              <a:solidFill>
                <a:schemeClr val="tx1"/>
              </a:solidFill>
            </a:endParaRPr>
          </a:p>
        </p:txBody>
      </p:sp>
      <p:sp>
        <p:nvSpPr>
          <p:cNvPr id="18" name="Rounded Rectangle 17">
            <a:extLst>
              <a:ext uri="{FF2B5EF4-FFF2-40B4-BE49-F238E27FC236}">
                <a16:creationId xmlns:a16="http://schemas.microsoft.com/office/drawing/2014/main" id="{CE2C3A28-F5B4-A945-A1A6-0167BC9225F0}"/>
              </a:ext>
            </a:extLst>
          </p:cNvPr>
          <p:cNvSpPr/>
          <p:nvPr/>
        </p:nvSpPr>
        <p:spPr>
          <a:xfrm>
            <a:off x="780752" y="3989918"/>
            <a:ext cx="1002631" cy="3510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tx1"/>
                </a:solidFill>
              </a:rPr>
              <a:t>ObjKps</a:t>
            </a:r>
            <a:endParaRPr lang="en-US" sz="1400" b="1">
              <a:solidFill>
                <a:schemeClr val="tx1"/>
              </a:solidFill>
            </a:endParaRPr>
          </a:p>
        </p:txBody>
      </p:sp>
      <p:cxnSp>
        <p:nvCxnSpPr>
          <p:cNvPr id="19" name="Straight Arrow Connector 18">
            <a:extLst>
              <a:ext uri="{FF2B5EF4-FFF2-40B4-BE49-F238E27FC236}">
                <a16:creationId xmlns:a16="http://schemas.microsoft.com/office/drawing/2014/main" id="{3B19B81D-3DE2-7B45-82CA-AF729E55E156}"/>
              </a:ext>
            </a:extLst>
          </p:cNvPr>
          <p:cNvCxnSpPr>
            <a:cxnSpLocks/>
            <a:endCxn id="14" idx="1"/>
          </p:cNvCxnSpPr>
          <p:nvPr/>
        </p:nvCxnSpPr>
        <p:spPr>
          <a:xfrm>
            <a:off x="398607" y="3529327"/>
            <a:ext cx="293914"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9B1C5E-3975-3B43-B368-D7DB004EFF69}"/>
              </a:ext>
            </a:extLst>
          </p:cNvPr>
          <p:cNvCxnSpPr>
            <a:cxnSpLocks/>
            <a:stCxn id="16" idx="3"/>
          </p:cNvCxnSpPr>
          <p:nvPr/>
        </p:nvCxnSpPr>
        <p:spPr>
          <a:xfrm>
            <a:off x="1783383" y="3318928"/>
            <a:ext cx="366557" cy="5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4E57E66-2F0F-E641-86E2-A1D09DE3700C}"/>
              </a:ext>
            </a:extLst>
          </p:cNvPr>
          <p:cNvCxnSpPr>
            <a:cxnSpLocks/>
            <a:stCxn id="15" idx="3"/>
          </p:cNvCxnSpPr>
          <p:nvPr/>
        </p:nvCxnSpPr>
        <p:spPr>
          <a:xfrm flipV="1">
            <a:off x="1783383" y="2894300"/>
            <a:ext cx="364714" cy="136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6880FC7A-E751-604D-92D2-5B1334B1055E}"/>
              </a:ext>
            </a:extLst>
          </p:cNvPr>
          <p:cNvPicPr>
            <a:picLocks noChangeAspect="1"/>
          </p:cNvPicPr>
          <p:nvPr/>
        </p:nvPicPr>
        <p:blipFill>
          <a:blip r:embed="rId6"/>
          <a:stretch>
            <a:fillRect/>
          </a:stretch>
        </p:blipFill>
        <p:spPr>
          <a:xfrm>
            <a:off x="194857" y="3367386"/>
            <a:ext cx="190500" cy="317500"/>
          </a:xfrm>
          <a:prstGeom prst="rect">
            <a:avLst/>
          </a:prstGeom>
        </p:spPr>
      </p:pic>
      <p:sp>
        <p:nvSpPr>
          <p:cNvPr id="50" name="Rounded Rectangle 49">
            <a:extLst>
              <a:ext uri="{FF2B5EF4-FFF2-40B4-BE49-F238E27FC236}">
                <a16:creationId xmlns:a16="http://schemas.microsoft.com/office/drawing/2014/main" id="{32AC5F06-54AA-4B48-AB09-4DF19E0A0061}"/>
              </a:ext>
            </a:extLst>
          </p:cNvPr>
          <p:cNvSpPr/>
          <p:nvPr/>
        </p:nvSpPr>
        <p:spPr>
          <a:xfrm>
            <a:off x="692521" y="5513223"/>
            <a:ext cx="1002631" cy="35107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p:txBody>
      </p:sp>
      <p:sp>
        <p:nvSpPr>
          <p:cNvPr id="51" name="Rounded Rectangle 50">
            <a:extLst>
              <a:ext uri="{FF2B5EF4-FFF2-40B4-BE49-F238E27FC236}">
                <a16:creationId xmlns:a16="http://schemas.microsoft.com/office/drawing/2014/main" id="{B600C5B3-C126-4F4B-BFF3-07B8948AAE34}"/>
              </a:ext>
            </a:extLst>
          </p:cNvPr>
          <p:cNvSpPr/>
          <p:nvPr/>
        </p:nvSpPr>
        <p:spPr>
          <a:xfrm>
            <a:off x="1691925" y="5513220"/>
            <a:ext cx="2120424" cy="35107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solidFill>
                  <a:schemeClr val="tx1"/>
                </a:solidFill>
              </a:rPr>
              <a:t>Camera estimation heads</a:t>
            </a:r>
          </a:p>
        </p:txBody>
      </p:sp>
      <p:sp>
        <p:nvSpPr>
          <p:cNvPr id="52" name="Rounded Rectangle 51">
            <a:extLst>
              <a:ext uri="{FF2B5EF4-FFF2-40B4-BE49-F238E27FC236}">
                <a16:creationId xmlns:a16="http://schemas.microsoft.com/office/drawing/2014/main" id="{6BBAFA5F-55EC-DA4A-A216-6816E874D16F}"/>
              </a:ext>
            </a:extLst>
          </p:cNvPr>
          <p:cNvSpPr/>
          <p:nvPr/>
        </p:nvSpPr>
        <p:spPr>
          <a:xfrm>
            <a:off x="4054497" y="5513222"/>
            <a:ext cx="1002631" cy="3510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a:solidFill>
                <a:schemeClr val="tx1"/>
              </a:solidFill>
            </a:endParaRPr>
          </a:p>
        </p:txBody>
      </p:sp>
      <p:sp>
        <p:nvSpPr>
          <p:cNvPr id="53" name="Rounded Rectangle 52">
            <a:extLst>
              <a:ext uri="{FF2B5EF4-FFF2-40B4-BE49-F238E27FC236}">
                <a16:creationId xmlns:a16="http://schemas.microsoft.com/office/drawing/2014/main" id="{5AE2E5CB-40A3-D540-BDE5-5FE826A3166E}"/>
              </a:ext>
            </a:extLst>
          </p:cNvPr>
          <p:cNvSpPr/>
          <p:nvPr/>
        </p:nvSpPr>
        <p:spPr>
          <a:xfrm>
            <a:off x="5057128" y="5513220"/>
            <a:ext cx="2120424" cy="35107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solidFill>
                  <a:schemeClr val="tx1"/>
                </a:solidFill>
              </a:rPr>
              <a:t>Object estimation heads</a:t>
            </a:r>
          </a:p>
        </p:txBody>
      </p:sp>
      <p:sp>
        <p:nvSpPr>
          <p:cNvPr id="54" name="Rounded Rectangle 53">
            <a:extLst>
              <a:ext uri="{FF2B5EF4-FFF2-40B4-BE49-F238E27FC236}">
                <a16:creationId xmlns:a16="http://schemas.microsoft.com/office/drawing/2014/main" id="{143F5DCE-2B24-434F-A75B-12D6A467ED2D}"/>
              </a:ext>
            </a:extLst>
          </p:cNvPr>
          <p:cNvSpPr/>
          <p:nvPr/>
        </p:nvSpPr>
        <p:spPr>
          <a:xfrm>
            <a:off x="7325117" y="5513219"/>
            <a:ext cx="869641" cy="351075"/>
          </a:xfrm>
          <a:prstGeom prst="roundRect">
            <a:avLst>
              <a:gd name="adj" fmla="val 0"/>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tx1"/>
                </a:solidFill>
              </a:rPr>
              <a:t>Reproj</a:t>
            </a:r>
            <a:r>
              <a:rPr lang="en-US" sz="1400" b="1">
                <a:solidFill>
                  <a:schemeClr val="tx1"/>
                </a:solidFill>
              </a:rPr>
              <a:t> 1</a:t>
            </a:r>
          </a:p>
        </p:txBody>
      </p:sp>
      <p:sp>
        <p:nvSpPr>
          <p:cNvPr id="55" name="Rounded Rectangle 54">
            <a:extLst>
              <a:ext uri="{FF2B5EF4-FFF2-40B4-BE49-F238E27FC236}">
                <a16:creationId xmlns:a16="http://schemas.microsoft.com/office/drawing/2014/main" id="{3F05D06B-35D5-7947-A082-766139A5EB96}"/>
              </a:ext>
            </a:extLst>
          </p:cNvPr>
          <p:cNvSpPr/>
          <p:nvPr/>
        </p:nvSpPr>
        <p:spPr>
          <a:xfrm>
            <a:off x="8200657" y="5513219"/>
            <a:ext cx="1710569" cy="351075"/>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err="1">
                <a:solidFill>
                  <a:schemeClr val="tx1"/>
                </a:solidFill>
              </a:rPr>
              <a:t>BBox</a:t>
            </a:r>
            <a:r>
              <a:rPr lang="en-US" sz="1400" b="1">
                <a:solidFill>
                  <a:schemeClr val="tx1"/>
                </a:solidFill>
              </a:rPr>
              <a:t> reprojection function</a:t>
            </a:r>
          </a:p>
        </p:txBody>
      </p:sp>
      <p:sp>
        <p:nvSpPr>
          <p:cNvPr id="56" name="Triangle 55">
            <a:extLst>
              <a:ext uri="{FF2B5EF4-FFF2-40B4-BE49-F238E27FC236}">
                <a16:creationId xmlns:a16="http://schemas.microsoft.com/office/drawing/2014/main" id="{67362649-5DA3-AE4A-946C-1F6ED2E7EEBD}"/>
              </a:ext>
            </a:extLst>
          </p:cNvPr>
          <p:cNvSpPr/>
          <p:nvPr/>
        </p:nvSpPr>
        <p:spPr>
          <a:xfrm rot="10800000" flipV="1">
            <a:off x="10106134" y="5163388"/>
            <a:ext cx="132862" cy="412979"/>
          </a:xfrm>
          <a:prstGeom prst="triangle">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946BBEB8-A408-2E42-8779-AEF6EB28B878}"/>
              </a:ext>
            </a:extLst>
          </p:cNvPr>
          <p:cNvPicPr>
            <a:picLocks noChangeAspect="1"/>
          </p:cNvPicPr>
          <p:nvPr/>
        </p:nvPicPr>
        <p:blipFill>
          <a:blip r:embed="rId7">
            <a:duotone>
              <a:schemeClr val="accent2">
                <a:shade val="45000"/>
                <a:satMod val="135000"/>
              </a:schemeClr>
              <a:prstClr val="white"/>
            </a:duotone>
          </a:blip>
          <a:stretch>
            <a:fillRect/>
          </a:stretch>
        </p:blipFill>
        <p:spPr>
          <a:xfrm>
            <a:off x="10019540" y="5608262"/>
            <a:ext cx="219456" cy="256032"/>
          </a:xfrm>
          <a:prstGeom prst="rect">
            <a:avLst/>
          </a:prstGeom>
        </p:spPr>
      </p:pic>
      <p:sp>
        <p:nvSpPr>
          <p:cNvPr id="58" name="Rounded Rectangle 57">
            <a:extLst>
              <a:ext uri="{FF2B5EF4-FFF2-40B4-BE49-F238E27FC236}">
                <a16:creationId xmlns:a16="http://schemas.microsoft.com/office/drawing/2014/main" id="{C4D64DAD-0C4E-F144-9485-FF95AFBBFA7A}"/>
              </a:ext>
            </a:extLst>
          </p:cNvPr>
          <p:cNvSpPr/>
          <p:nvPr/>
        </p:nvSpPr>
        <p:spPr>
          <a:xfrm>
            <a:off x="10320027" y="5516655"/>
            <a:ext cx="881157" cy="351075"/>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solidFill>
                  <a:schemeClr val="tx1"/>
                </a:solidFill>
              </a:rPr>
              <a:t>Loss</a:t>
            </a:r>
          </a:p>
        </p:txBody>
      </p:sp>
      <p:cxnSp>
        <p:nvCxnSpPr>
          <p:cNvPr id="59" name="Straight Arrow Connector 58">
            <a:extLst>
              <a:ext uri="{FF2B5EF4-FFF2-40B4-BE49-F238E27FC236}">
                <a16:creationId xmlns:a16="http://schemas.microsoft.com/office/drawing/2014/main" id="{33D465C3-F5D7-374F-AA79-8510314EC996}"/>
              </a:ext>
            </a:extLst>
          </p:cNvPr>
          <p:cNvCxnSpPr>
            <a:cxnSpLocks/>
            <a:stCxn id="17" idx="3"/>
          </p:cNvCxnSpPr>
          <p:nvPr/>
        </p:nvCxnSpPr>
        <p:spPr>
          <a:xfrm flipV="1">
            <a:off x="1783383" y="3733508"/>
            <a:ext cx="392100" cy="868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0CBADD6-C752-7148-B368-E5AFC6EC7F96}"/>
              </a:ext>
            </a:extLst>
          </p:cNvPr>
          <p:cNvCxnSpPr>
            <a:cxnSpLocks/>
            <a:stCxn id="18" idx="3"/>
          </p:cNvCxnSpPr>
          <p:nvPr/>
        </p:nvCxnSpPr>
        <p:spPr>
          <a:xfrm flipV="1">
            <a:off x="1783383" y="4161396"/>
            <a:ext cx="391482" cy="406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7827109-BD5C-1A4C-860B-A3B8A7EA2530}"/>
              </a:ext>
            </a:extLst>
          </p:cNvPr>
          <p:cNvCxnSpPr>
            <a:cxnSpLocks/>
          </p:cNvCxnSpPr>
          <p:nvPr/>
        </p:nvCxnSpPr>
        <p:spPr>
          <a:xfrm flipH="1" flipV="1">
            <a:off x="2665140" y="3824948"/>
            <a:ext cx="1081" cy="23493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C73C9C9-7DA0-C44E-BDC6-F2F63730F3B5}"/>
              </a:ext>
            </a:extLst>
          </p:cNvPr>
          <p:cNvSpPr txBox="1"/>
          <p:nvPr/>
        </p:nvSpPr>
        <p:spPr>
          <a:xfrm>
            <a:off x="2100874" y="2740781"/>
            <a:ext cx="1999330" cy="307777"/>
          </a:xfrm>
          <a:prstGeom prst="rect">
            <a:avLst/>
          </a:prstGeom>
          <a:noFill/>
        </p:spPr>
        <p:txBody>
          <a:bodyPr wrap="none" rtlCol="0">
            <a:spAutoFit/>
          </a:bodyPr>
          <a:lstStyle/>
          <a:p>
            <a:r>
              <a:rPr lang="en-US" sz="1400"/>
              <a:t>Cam</a:t>
            </a:r>
            <a:r>
              <a:rPr lang="en-US" altLang="zh-CN" sz="1400"/>
              <a:t>. angles, focal length</a:t>
            </a:r>
            <a:endParaRPr lang="en-US" sz="1400"/>
          </a:p>
        </p:txBody>
      </p:sp>
      <p:sp>
        <p:nvSpPr>
          <p:cNvPr id="65" name="TextBox 64">
            <a:extLst>
              <a:ext uri="{FF2B5EF4-FFF2-40B4-BE49-F238E27FC236}">
                <a16:creationId xmlns:a16="http://schemas.microsoft.com/office/drawing/2014/main" id="{1CE2ACC9-B41A-584D-AA69-182BFC975B65}"/>
              </a:ext>
            </a:extLst>
          </p:cNvPr>
          <p:cNvSpPr txBox="1"/>
          <p:nvPr/>
        </p:nvSpPr>
        <p:spPr>
          <a:xfrm>
            <a:off x="2100761" y="3170166"/>
            <a:ext cx="1341778" cy="307777"/>
          </a:xfrm>
          <a:prstGeom prst="rect">
            <a:avLst/>
          </a:prstGeom>
          <a:noFill/>
        </p:spPr>
        <p:txBody>
          <a:bodyPr wrap="none" rtlCol="0">
            <a:spAutoFit/>
          </a:bodyPr>
          <a:lstStyle/>
          <a:p>
            <a:r>
              <a:rPr lang="en-US" sz="1400"/>
              <a:t>Bounding boxes</a:t>
            </a:r>
          </a:p>
        </p:txBody>
      </p:sp>
      <p:sp>
        <p:nvSpPr>
          <p:cNvPr id="66" name="TextBox 65">
            <a:extLst>
              <a:ext uri="{FF2B5EF4-FFF2-40B4-BE49-F238E27FC236}">
                <a16:creationId xmlns:a16="http://schemas.microsoft.com/office/drawing/2014/main" id="{552469E9-D7BC-9949-B8E8-E1817C46457B}"/>
              </a:ext>
            </a:extLst>
          </p:cNvPr>
          <p:cNvSpPr txBox="1"/>
          <p:nvPr/>
        </p:nvSpPr>
        <p:spPr>
          <a:xfrm>
            <a:off x="2099906" y="3576801"/>
            <a:ext cx="1242584" cy="307777"/>
          </a:xfrm>
          <a:prstGeom prst="rect">
            <a:avLst/>
          </a:prstGeom>
          <a:noFill/>
        </p:spPr>
        <p:txBody>
          <a:bodyPr wrap="none" rtlCol="0">
            <a:spAutoFit/>
          </a:bodyPr>
          <a:lstStyle/>
          <a:p>
            <a:r>
              <a:rPr lang="en-US" sz="1400"/>
              <a:t>Object heights</a:t>
            </a:r>
          </a:p>
        </p:txBody>
      </p:sp>
      <p:sp>
        <p:nvSpPr>
          <p:cNvPr id="67" name="TextBox 66">
            <a:extLst>
              <a:ext uri="{FF2B5EF4-FFF2-40B4-BE49-F238E27FC236}">
                <a16:creationId xmlns:a16="http://schemas.microsoft.com/office/drawing/2014/main" id="{E11BE8BD-E49E-864D-84EA-E676D50DF134}"/>
              </a:ext>
            </a:extLst>
          </p:cNvPr>
          <p:cNvSpPr txBox="1"/>
          <p:nvPr/>
        </p:nvSpPr>
        <p:spPr>
          <a:xfrm>
            <a:off x="2104581" y="4011719"/>
            <a:ext cx="1104790" cy="307777"/>
          </a:xfrm>
          <a:prstGeom prst="rect">
            <a:avLst/>
          </a:prstGeom>
          <a:noFill/>
        </p:spPr>
        <p:txBody>
          <a:bodyPr wrap="none" rtlCol="0">
            <a:spAutoFit/>
          </a:bodyPr>
          <a:lstStyle/>
          <a:p>
            <a:r>
              <a:rPr lang="en-US" sz="1400"/>
              <a:t>Human pose</a:t>
            </a:r>
          </a:p>
        </p:txBody>
      </p:sp>
      <p:sp>
        <p:nvSpPr>
          <p:cNvPr id="85" name="TextBox 84">
            <a:extLst>
              <a:ext uri="{FF2B5EF4-FFF2-40B4-BE49-F238E27FC236}">
                <a16:creationId xmlns:a16="http://schemas.microsoft.com/office/drawing/2014/main" id="{43A7F904-55CE-4369-80D1-7D6E22445CCA}"/>
              </a:ext>
            </a:extLst>
          </p:cNvPr>
          <p:cNvSpPr txBox="1"/>
          <p:nvPr/>
        </p:nvSpPr>
        <p:spPr>
          <a:xfrm>
            <a:off x="9890382" y="4390917"/>
            <a:ext cx="2170594" cy="738664"/>
          </a:xfrm>
          <a:prstGeom prst="rect">
            <a:avLst/>
          </a:prstGeom>
          <a:noFill/>
        </p:spPr>
        <p:txBody>
          <a:bodyPr wrap="none" rtlCol="0">
            <a:spAutoFit/>
          </a:bodyPr>
          <a:lstStyle/>
          <a:p>
            <a:pPr marL="285750" indent="-285750">
              <a:buFont typeface="Arial" panose="020B0604020202020204" pitchFamily="34" charset="0"/>
              <a:buChar char="•"/>
            </a:pPr>
            <a:r>
              <a:rPr lang="en-US" sz="1400"/>
              <a:t>Cam. H: 1.17m</a:t>
            </a:r>
          </a:p>
          <a:p>
            <a:pPr marL="285750" indent="-285750">
              <a:buFont typeface="Arial" panose="020B0604020202020204" pitchFamily="34" charset="0"/>
              <a:buChar char="•"/>
            </a:pPr>
            <a:r>
              <a:rPr lang="en-US" sz="1400"/>
              <a:t>Cam. Pitch: -6.64°</a:t>
            </a:r>
          </a:p>
          <a:p>
            <a:pPr marL="285750" indent="-285750">
              <a:buFont typeface="Arial" panose="020B0604020202020204" pitchFamily="34" charset="0"/>
              <a:buChar char="•"/>
            </a:pPr>
            <a:r>
              <a:rPr lang="en-US" sz="1400"/>
              <a:t>Focal Length: 57.14mm</a:t>
            </a:r>
          </a:p>
        </p:txBody>
      </p:sp>
      <p:pic>
        <p:nvPicPr>
          <p:cNvPr id="87" name="Picture 86" descr="Two people sitting on a park bench&#10;&#10;Description automatically generated">
            <a:extLst>
              <a:ext uri="{FF2B5EF4-FFF2-40B4-BE49-F238E27FC236}">
                <a16:creationId xmlns:a16="http://schemas.microsoft.com/office/drawing/2014/main" id="{E91EB45D-CDE3-4B2E-95AD-A965958798B1}"/>
              </a:ext>
            </a:extLst>
          </p:cNvPr>
          <p:cNvPicPr>
            <a:picLocks noChangeAspect="1"/>
          </p:cNvPicPr>
          <p:nvPr/>
        </p:nvPicPr>
        <p:blipFill rotWithShape="1">
          <a:blip r:embed="rId8"/>
          <a:srcRect r="49293"/>
          <a:stretch/>
        </p:blipFill>
        <p:spPr>
          <a:xfrm>
            <a:off x="7848334" y="2031279"/>
            <a:ext cx="1945744" cy="2978976"/>
          </a:xfrm>
          <a:prstGeom prst="rect">
            <a:avLst/>
          </a:prstGeom>
        </p:spPr>
      </p:pic>
      <p:cxnSp>
        <p:nvCxnSpPr>
          <p:cNvPr id="88" name="Straight Connector 87">
            <a:extLst>
              <a:ext uri="{FF2B5EF4-FFF2-40B4-BE49-F238E27FC236}">
                <a16:creationId xmlns:a16="http://schemas.microsoft.com/office/drawing/2014/main" id="{647826F9-475A-416A-92B7-A795AE8E129B}"/>
              </a:ext>
            </a:extLst>
          </p:cNvPr>
          <p:cNvCxnSpPr>
            <a:cxnSpLocks/>
          </p:cNvCxnSpPr>
          <p:nvPr/>
        </p:nvCxnSpPr>
        <p:spPr>
          <a:xfrm>
            <a:off x="7848334" y="2174879"/>
            <a:ext cx="1943534" cy="0"/>
          </a:xfrm>
          <a:prstGeom prst="line">
            <a:avLst/>
          </a:prstGeom>
          <a:ln w="38100">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37387F2-0BF8-4A56-8D9C-32C62B53A872}"/>
              </a:ext>
            </a:extLst>
          </p:cNvPr>
          <p:cNvSpPr/>
          <p:nvPr/>
        </p:nvSpPr>
        <p:spPr>
          <a:xfrm>
            <a:off x="8328981" y="2390323"/>
            <a:ext cx="984985" cy="2157050"/>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7E74260B-8297-4091-8FAA-27963DB8007F}"/>
              </a:ext>
            </a:extLst>
          </p:cNvPr>
          <p:cNvSpPr txBox="1"/>
          <p:nvPr/>
        </p:nvSpPr>
        <p:spPr>
          <a:xfrm>
            <a:off x="8317612" y="2153105"/>
            <a:ext cx="574323" cy="215444"/>
          </a:xfrm>
          <a:prstGeom prst="rect">
            <a:avLst/>
          </a:prstGeom>
          <a:solidFill>
            <a:schemeClr val="bg1"/>
          </a:solidFill>
          <a:ln w="12700">
            <a:solidFill>
              <a:schemeClr val="tx1"/>
            </a:solidFill>
          </a:ln>
        </p:spPr>
        <p:txBody>
          <a:bodyPr wrap="square" lIns="0" tIns="0" rIns="0" bIns="0" rtlCol="0">
            <a:spAutoFit/>
          </a:bodyPr>
          <a:lstStyle>
            <a:defPPr>
              <a:defRPr lang="en-US"/>
            </a:defPPr>
            <a:lvl1pPr algn="ctr">
              <a:defRPr sz="1100"/>
            </a:lvl1pPr>
          </a:lstStyle>
          <a:p>
            <a:r>
              <a:rPr lang="en-US" sz="1400"/>
              <a:t>1.43m</a:t>
            </a:r>
          </a:p>
        </p:txBody>
      </p:sp>
      <p:grpSp>
        <p:nvGrpSpPr>
          <p:cNvPr id="123" name="Group 122">
            <a:extLst>
              <a:ext uri="{FF2B5EF4-FFF2-40B4-BE49-F238E27FC236}">
                <a16:creationId xmlns:a16="http://schemas.microsoft.com/office/drawing/2014/main" id="{7A4981DC-9450-454A-8F21-74074660D154}"/>
              </a:ext>
            </a:extLst>
          </p:cNvPr>
          <p:cNvGrpSpPr/>
          <p:nvPr/>
        </p:nvGrpSpPr>
        <p:grpSpPr>
          <a:xfrm>
            <a:off x="8505999" y="2580115"/>
            <a:ext cx="770017" cy="1709051"/>
            <a:chOff x="6551157" y="3184071"/>
            <a:chExt cx="770017" cy="1709051"/>
          </a:xfrm>
        </p:grpSpPr>
        <p:cxnSp>
          <p:nvCxnSpPr>
            <p:cNvPr id="6" name="Straight Connector 5">
              <a:extLst>
                <a:ext uri="{FF2B5EF4-FFF2-40B4-BE49-F238E27FC236}">
                  <a16:creationId xmlns:a16="http://schemas.microsoft.com/office/drawing/2014/main" id="{2A9413B7-1A33-41CB-934A-B03D9B563193}"/>
                </a:ext>
              </a:extLst>
            </p:cNvPr>
            <p:cNvCxnSpPr/>
            <p:nvPr/>
          </p:nvCxnSpPr>
          <p:spPr>
            <a:xfrm flipH="1">
              <a:off x="6834414" y="3184071"/>
              <a:ext cx="76200" cy="2676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24E2156-6262-482D-A9E2-7ACC87FBD5CA}"/>
                </a:ext>
              </a:extLst>
            </p:cNvPr>
            <p:cNvCxnSpPr>
              <a:cxnSpLocks/>
            </p:cNvCxnSpPr>
            <p:nvPr/>
          </p:nvCxnSpPr>
          <p:spPr>
            <a:xfrm>
              <a:off x="6843790" y="3433161"/>
              <a:ext cx="164796" cy="616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8B81029-4184-4C43-823B-51E62B585AED}"/>
                </a:ext>
              </a:extLst>
            </p:cNvPr>
            <p:cNvCxnSpPr>
              <a:cxnSpLocks/>
            </p:cNvCxnSpPr>
            <p:nvPr/>
          </p:nvCxnSpPr>
          <p:spPr>
            <a:xfrm flipH="1">
              <a:off x="6589486" y="3433159"/>
              <a:ext cx="254304" cy="308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C937427-2D43-4A0B-880C-F7F6B54EA685}"/>
                </a:ext>
              </a:extLst>
            </p:cNvPr>
            <p:cNvCxnSpPr>
              <a:cxnSpLocks/>
            </p:cNvCxnSpPr>
            <p:nvPr/>
          </p:nvCxnSpPr>
          <p:spPr>
            <a:xfrm flipV="1">
              <a:off x="6551157" y="3457843"/>
              <a:ext cx="38329" cy="44504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EEDD968-8326-4B22-B97A-95C11A48D941}"/>
                </a:ext>
              </a:extLst>
            </p:cNvPr>
            <p:cNvCxnSpPr>
              <a:cxnSpLocks/>
            </p:cNvCxnSpPr>
            <p:nvPr/>
          </p:nvCxnSpPr>
          <p:spPr>
            <a:xfrm>
              <a:off x="6551157" y="3902890"/>
              <a:ext cx="292633" cy="14731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23916B3-606A-45FD-B4B5-4C801DA06B2E}"/>
                </a:ext>
              </a:extLst>
            </p:cNvPr>
            <p:cNvCxnSpPr>
              <a:cxnSpLocks/>
            </p:cNvCxnSpPr>
            <p:nvPr/>
          </p:nvCxnSpPr>
          <p:spPr>
            <a:xfrm>
              <a:off x="6996190" y="3494860"/>
              <a:ext cx="39610" cy="3814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F62E38F-70E3-49D3-8A4C-B7AED72B9A1A}"/>
                </a:ext>
              </a:extLst>
            </p:cNvPr>
            <p:cNvCxnSpPr>
              <a:cxnSpLocks/>
            </p:cNvCxnSpPr>
            <p:nvPr/>
          </p:nvCxnSpPr>
          <p:spPr>
            <a:xfrm>
              <a:off x="7015995" y="3858986"/>
              <a:ext cx="305179" cy="2245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44C01A2-3EF4-4D78-8ECF-5CFC9E7C164B}"/>
                </a:ext>
              </a:extLst>
            </p:cNvPr>
            <p:cNvCxnSpPr>
              <a:cxnSpLocks/>
            </p:cNvCxnSpPr>
            <p:nvPr/>
          </p:nvCxnSpPr>
          <p:spPr>
            <a:xfrm flipH="1">
              <a:off x="6804833" y="3429000"/>
              <a:ext cx="29581" cy="5551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C0E1CDC-21C8-4104-9ED2-CF7ECF33FE8B}"/>
                </a:ext>
              </a:extLst>
            </p:cNvPr>
            <p:cNvCxnSpPr>
              <a:cxnSpLocks/>
            </p:cNvCxnSpPr>
            <p:nvPr/>
          </p:nvCxnSpPr>
          <p:spPr>
            <a:xfrm flipH="1">
              <a:off x="6579385" y="3971249"/>
              <a:ext cx="222352" cy="15278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26595D9-F2ED-4E23-8E20-22EC12D132E2}"/>
                </a:ext>
              </a:extLst>
            </p:cNvPr>
            <p:cNvCxnSpPr>
              <a:cxnSpLocks/>
            </p:cNvCxnSpPr>
            <p:nvPr/>
          </p:nvCxnSpPr>
          <p:spPr>
            <a:xfrm>
              <a:off x="6813106" y="3971249"/>
              <a:ext cx="152592" cy="763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1E04EB6-2AA4-4D7A-8282-8788E4B72CEF}"/>
                </a:ext>
              </a:extLst>
            </p:cNvPr>
            <p:cNvCxnSpPr>
              <a:cxnSpLocks/>
            </p:cNvCxnSpPr>
            <p:nvPr/>
          </p:nvCxnSpPr>
          <p:spPr>
            <a:xfrm>
              <a:off x="6954995" y="4035319"/>
              <a:ext cx="103053" cy="2691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A70B380-069D-4C29-BFF9-BA3B2B80451C}"/>
                </a:ext>
              </a:extLst>
            </p:cNvPr>
            <p:cNvCxnSpPr>
              <a:cxnSpLocks/>
            </p:cNvCxnSpPr>
            <p:nvPr/>
          </p:nvCxnSpPr>
          <p:spPr>
            <a:xfrm>
              <a:off x="7054674" y="4295226"/>
              <a:ext cx="57050" cy="59789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FB09CF6-BF06-48F8-B38F-6ABF1A5D734E}"/>
                </a:ext>
              </a:extLst>
            </p:cNvPr>
            <p:cNvCxnSpPr>
              <a:cxnSpLocks/>
            </p:cNvCxnSpPr>
            <p:nvPr/>
          </p:nvCxnSpPr>
          <p:spPr>
            <a:xfrm>
              <a:off x="6589486" y="4111171"/>
              <a:ext cx="276878" cy="25528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253E6B9-42AB-4D7B-82C9-BBE95D726FFF}"/>
                </a:ext>
              </a:extLst>
            </p:cNvPr>
            <p:cNvCxnSpPr>
              <a:cxnSpLocks/>
            </p:cNvCxnSpPr>
            <p:nvPr/>
          </p:nvCxnSpPr>
          <p:spPr>
            <a:xfrm>
              <a:off x="6858691" y="4352692"/>
              <a:ext cx="177109" cy="54043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8" name="Rounded Rectangle 21">
            <a:extLst>
              <a:ext uri="{FF2B5EF4-FFF2-40B4-BE49-F238E27FC236}">
                <a16:creationId xmlns:a16="http://schemas.microsoft.com/office/drawing/2014/main" id="{34F21321-DF7F-47D0-B5BB-D97EBD1F5A9C}"/>
              </a:ext>
            </a:extLst>
          </p:cNvPr>
          <p:cNvSpPr/>
          <p:nvPr/>
        </p:nvSpPr>
        <p:spPr>
          <a:xfrm>
            <a:off x="4154894" y="3353789"/>
            <a:ext cx="804828" cy="35107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err="1">
                <a:solidFill>
                  <a:schemeClr val="tx1"/>
                </a:solidFill>
              </a:rPr>
              <a:t>CamH</a:t>
            </a:r>
            <a:endParaRPr lang="en-US" sz="1400" b="1">
              <a:solidFill>
                <a:schemeClr val="tx1"/>
              </a:solidFill>
            </a:endParaRPr>
          </a:p>
        </p:txBody>
      </p:sp>
      <p:cxnSp>
        <p:nvCxnSpPr>
          <p:cNvPr id="79" name="Elbow Connector 22">
            <a:extLst>
              <a:ext uri="{FF2B5EF4-FFF2-40B4-BE49-F238E27FC236}">
                <a16:creationId xmlns:a16="http://schemas.microsoft.com/office/drawing/2014/main" id="{51C2C272-A25C-498A-BC0C-A4C886F701A2}"/>
              </a:ext>
            </a:extLst>
          </p:cNvPr>
          <p:cNvCxnSpPr>
            <a:cxnSpLocks/>
            <a:endCxn id="78" idx="0"/>
          </p:cNvCxnSpPr>
          <p:nvPr/>
        </p:nvCxnSpPr>
        <p:spPr>
          <a:xfrm>
            <a:off x="4100204" y="2894670"/>
            <a:ext cx="457104" cy="459119"/>
          </a:xfrm>
          <a:prstGeom prst="bentConnector2">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0" name="Elbow Connector 23">
            <a:extLst>
              <a:ext uri="{FF2B5EF4-FFF2-40B4-BE49-F238E27FC236}">
                <a16:creationId xmlns:a16="http://schemas.microsoft.com/office/drawing/2014/main" id="{AEA18472-5D76-40B0-B9D4-2659278AC5E9}"/>
              </a:ext>
            </a:extLst>
          </p:cNvPr>
          <p:cNvCxnSpPr>
            <a:cxnSpLocks/>
            <a:endCxn id="78" idx="1"/>
          </p:cNvCxnSpPr>
          <p:nvPr/>
        </p:nvCxnSpPr>
        <p:spPr>
          <a:xfrm>
            <a:off x="3442539" y="3324055"/>
            <a:ext cx="712355" cy="205272"/>
          </a:xfrm>
          <a:prstGeom prst="bentConnector3">
            <a:avLst>
              <a:gd name="adj1" fmla="val 50000"/>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Elbow Connector 24">
            <a:extLst>
              <a:ext uri="{FF2B5EF4-FFF2-40B4-BE49-F238E27FC236}">
                <a16:creationId xmlns:a16="http://schemas.microsoft.com/office/drawing/2014/main" id="{2FA7271B-5D9D-4166-8BAA-70534D7FC641}"/>
              </a:ext>
            </a:extLst>
          </p:cNvPr>
          <p:cNvCxnSpPr>
            <a:cxnSpLocks/>
            <a:endCxn id="78" idx="1"/>
          </p:cNvCxnSpPr>
          <p:nvPr/>
        </p:nvCxnSpPr>
        <p:spPr>
          <a:xfrm flipV="1">
            <a:off x="3342490" y="3529327"/>
            <a:ext cx="812404" cy="201363"/>
          </a:xfrm>
          <a:prstGeom prst="bentConnector3">
            <a:avLst>
              <a:gd name="adj1" fmla="val 56043"/>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FF4BB47-E8AC-4BCF-B21A-4FF049209228}"/>
              </a:ext>
            </a:extLst>
          </p:cNvPr>
          <p:cNvCxnSpPr>
            <a:cxnSpLocks/>
            <a:stCxn id="78" idx="3"/>
          </p:cNvCxnSpPr>
          <p:nvPr/>
        </p:nvCxnSpPr>
        <p:spPr>
          <a:xfrm flipV="1">
            <a:off x="4959722" y="3526136"/>
            <a:ext cx="292339" cy="319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3" name="Rounded Rectangle 26">
            <a:extLst>
              <a:ext uri="{FF2B5EF4-FFF2-40B4-BE49-F238E27FC236}">
                <a16:creationId xmlns:a16="http://schemas.microsoft.com/office/drawing/2014/main" id="{C1E19E92-D9FF-4BBE-8CC4-BAFC5A29E9C1}"/>
              </a:ext>
            </a:extLst>
          </p:cNvPr>
          <p:cNvSpPr/>
          <p:nvPr/>
        </p:nvSpPr>
        <p:spPr>
          <a:xfrm>
            <a:off x="5975817" y="3353789"/>
            <a:ext cx="869641" cy="351075"/>
          </a:xfrm>
          <a:prstGeom prst="roundRect">
            <a:avLst>
              <a:gd name="adj" fmla="val 0"/>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tx1"/>
                </a:solidFill>
              </a:rPr>
              <a:t>Reproj</a:t>
            </a:r>
            <a:r>
              <a:rPr lang="en-US" sz="1400" b="1">
                <a:solidFill>
                  <a:schemeClr val="tx1"/>
                </a:solidFill>
              </a:rPr>
              <a:t> 1</a:t>
            </a:r>
          </a:p>
        </p:txBody>
      </p:sp>
      <p:sp>
        <p:nvSpPr>
          <p:cNvPr id="84" name="Right Brace 83">
            <a:extLst>
              <a:ext uri="{FF2B5EF4-FFF2-40B4-BE49-F238E27FC236}">
                <a16:creationId xmlns:a16="http://schemas.microsoft.com/office/drawing/2014/main" id="{05D57892-2DC4-4A1E-BCF2-16908A6AF329}"/>
              </a:ext>
            </a:extLst>
          </p:cNvPr>
          <p:cNvSpPr/>
          <p:nvPr/>
        </p:nvSpPr>
        <p:spPr>
          <a:xfrm>
            <a:off x="5755608" y="2651128"/>
            <a:ext cx="196561" cy="1762778"/>
          </a:xfrm>
          <a:prstGeom prst="rightBrace">
            <a:avLst>
              <a:gd name="adj1" fmla="val 59642"/>
              <a:gd name="adj2" fmla="val 50000"/>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6" name="Picture 85">
            <a:extLst>
              <a:ext uri="{FF2B5EF4-FFF2-40B4-BE49-F238E27FC236}">
                <a16:creationId xmlns:a16="http://schemas.microsoft.com/office/drawing/2014/main" id="{E5E2F574-4D14-4D61-9D4D-40E99D5DB224}"/>
              </a:ext>
            </a:extLst>
          </p:cNvPr>
          <p:cNvPicPr>
            <a:picLocks noChangeAspect="1"/>
          </p:cNvPicPr>
          <p:nvPr/>
        </p:nvPicPr>
        <p:blipFill>
          <a:blip r:embed="rId9">
            <a:duotone>
              <a:schemeClr val="accent2">
                <a:shade val="45000"/>
                <a:satMod val="135000"/>
              </a:schemeClr>
              <a:prstClr val="white"/>
            </a:duotone>
          </a:blip>
          <a:stretch>
            <a:fillRect/>
          </a:stretch>
        </p:blipFill>
        <p:spPr>
          <a:xfrm>
            <a:off x="7452283" y="2721532"/>
            <a:ext cx="378564" cy="258685"/>
          </a:xfrm>
          <a:prstGeom prst="rect">
            <a:avLst/>
          </a:prstGeom>
        </p:spPr>
      </p:pic>
      <p:cxnSp>
        <p:nvCxnSpPr>
          <p:cNvPr id="96" name="Straight Arrow Connector 95">
            <a:extLst>
              <a:ext uri="{FF2B5EF4-FFF2-40B4-BE49-F238E27FC236}">
                <a16:creationId xmlns:a16="http://schemas.microsoft.com/office/drawing/2014/main" id="{8BC74E75-A957-4B33-9A9F-980965105786}"/>
              </a:ext>
            </a:extLst>
          </p:cNvPr>
          <p:cNvCxnSpPr>
            <a:cxnSpLocks/>
            <a:stCxn id="83" idx="3"/>
          </p:cNvCxnSpPr>
          <p:nvPr/>
        </p:nvCxnSpPr>
        <p:spPr>
          <a:xfrm flipV="1">
            <a:off x="6845458" y="3526136"/>
            <a:ext cx="301841" cy="319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7" name="Triangle 30">
            <a:extLst>
              <a:ext uri="{FF2B5EF4-FFF2-40B4-BE49-F238E27FC236}">
                <a16:creationId xmlns:a16="http://schemas.microsoft.com/office/drawing/2014/main" id="{BE896821-11C5-46F4-B67A-14E2B08AC81F}"/>
              </a:ext>
            </a:extLst>
          </p:cNvPr>
          <p:cNvSpPr/>
          <p:nvPr/>
        </p:nvSpPr>
        <p:spPr>
          <a:xfrm flipV="1">
            <a:off x="7546493" y="2980217"/>
            <a:ext cx="132862" cy="412979"/>
          </a:xfrm>
          <a:prstGeom prst="triangle">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6F8031CD-19AD-42E8-BF8E-ECBD9C22D608}"/>
              </a:ext>
            </a:extLst>
          </p:cNvPr>
          <p:cNvSpPr txBox="1"/>
          <p:nvPr/>
        </p:nvSpPr>
        <p:spPr>
          <a:xfrm>
            <a:off x="7076190" y="3375437"/>
            <a:ext cx="702180" cy="307777"/>
          </a:xfrm>
          <a:prstGeom prst="rect">
            <a:avLst/>
          </a:prstGeom>
          <a:noFill/>
        </p:spPr>
        <p:txBody>
          <a:bodyPr wrap="none" rtlCol="0">
            <a:spAutoFit/>
          </a:bodyPr>
          <a:lstStyle/>
          <a:p>
            <a:r>
              <a:rPr lang="en-US" altLang="zh-CN" sz="1400" err="1"/>
              <a:t>Bboxes</a:t>
            </a:r>
            <a:endParaRPr lang="en-US" sz="1400"/>
          </a:p>
        </p:txBody>
      </p:sp>
      <p:sp>
        <p:nvSpPr>
          <p:cNvPr id="100" name="TextBox 99">
            <a:extLst>
              <a:ext uri="{FF2B5EF4-FFF2-40B4-BE49-F238E27FC236}">
                <a16:creationId xmlns:a16="http://schemas.microsoft.com/office/drawing/2014/main" id="{449FB1F0-6CED-48AE-BCE8-CEB0D8D5BEE4}"/>
              </a:ext>
            </a:extLst>
          </p:cNvPr>
          <p:cNvSpPr txBox="1"/>
          <p:nvPr/>
        </p:nvSpPr>
        <p:spPr>
          <a:xfrm>
            <a:off x="5181297" y="3369056"/>
            <a:ext cx="763351" cy="307777"/>
          </a:xfrm>
          <a:prstGeom prst="rect">
            <a:avLst/>
          </a:prstGeom>
          <a:noFill/>
        </p:spPr>
        <p:txBody>
          <a:bodyPr wrap="none" rtlCol="0">
            <a:spAutoFit/>
          </a:bodyPr>
          <a:lstStyle/>
          <a:p>
            <a:r>
              <a:rPr lang="en-US" altLang="zh-CN" sz="1400" b="1"/>
              <a:t>Cam. H.</a:t>
            </a:r>
            <a:endParaRPr lang="en-US" sz="1400" b="1"/>
          </a:p>
        </p:txBody>
      </p:sp>
      <p:sp>
        <p:nvSpPr>
          <p:cNvPr id="102" name="Rectangle 101">
            <a:extLst>
              <a:ext uri="{FF2B5EF4-FFF2-40B4-BE49-F238E27FC236}">
                <a16:creationId xmlns:a16="http://schemas.microsoft.com/office/drawing/2014/main" id="{EF9E3D64-7556-4405-AAE5-2534AA68C264}"/>
              </a:ext>
            </a:extLst>
          </p:cNvPr>
          <p:cNvSpPr/>
          <p:nvPr/>
        </p:nvSpPr>
        <p:spPr>
          <a:xfrm>
            <a:off x="8330171" y="2558518"/>
            <a:ext cx="983795" cy="1988855"/>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66095424-21C5-4714-99EE-669947D7875F}"/>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795125" y="6461125"/>
            <a:ext cx="244475" cy="244475"/>
          </a:xfrm>
          <a:prstGeom prst="rect">
            <a:avLst/>
          </a:prstGeom>
        </p:spPr>
      </p:pic>
    </p:spTree>
    <p:custDataLst>
      <p:tags r:id="rId1"/>
    </p:custDataLst>
    <p:extLst>
      <p:ext uri="{BB962C8B-B14F-4D97-AF65-F5344CB8AC3E}">
        <p14:creationId xmlns:p14="http://schemas.microsoft.com/office/powerpoint/2010/main" val="182964788"/>
      </p:ext>
    </p:extLst>
  </p:cSld>
  <p:clrMapOvr>
    <a:masterClrMapping/>
  </p:clrMapOvr>
  <mc:AlternateContent xmlns:mc="http://schemas.openxmlformats.org/markup-compatibility/2006" xmlns:p14="http://schemas.microsoft.com/office/powerpoint/2010/main">
    <mc:Choice Requires="p14">
      <p:transition spd="slow" p14:dur="2000" advTm="18901"/>
    </mc:Choice>
    <mc:Fallback xmlns="">
      <p:transition spd="slow" advTm="18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85">
                                            <p:txEl>
                                              <p:pRg st="0" end="0"/>
                                            </p:txEl>
                                          </p:spTgt>
                                        </p:tgtEl>
                                        <p:attrNameLst>
                                          <p:attrName>style.visibility</p:attrName>
                                        </p:attrNameLst>
                                      </p:cBhvr>
                                      <p:to>
                                        <p:strVal val="visible"/>
                                      </p:to>
                                    </p:set>
                                    <p:animEffect transition="in" filter="fade">
                                      <p:cBhvr>
                                        <p:cTn id="19" dur="500"/>
                                        <p:tgtEl>
                                          <p:spTgt spid="85">
                                            <p:txEl>
                                              <p:pRg st="0" end="0"/>
                                            </p:txEl>
                                          </p:spTgt>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9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8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3"/>
                </p:tgtEl>
              </p:cMediaNode>
            </p:audio>
          </p:childTnLst>
        </p:cTn>
      </p:par>
    </p:tnLst>
    <p:bldLst>
      <p:bldP spid="78" grpId="0" animBg="1"/>
      <p:bldP spid="83" grpId="0" animBg="1"/>
      <p:bldP spid="84" grpId="0" animBg="1"/>
      <p:bldP spid="97" grpId="0" animBg="1"/>
      <p:bldP spid="99" grpId="0"/>
      <p:bldP spid="100" grpId="0"/>
      <p:bldP spid="10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2C239-762A-3246-8F6A-3D6404AE9F5E}"/>
              </a:ext>
            </a:extLst>
          </p:cNvPr>
          <p:cNvSpPr>
            <a:spLocks noGrp="1"/>
          </p:cNvSpPr>
          <p:nvPr>
            <p:ph type="title"/>
          </p:nvPr>
        </p:nvSpPr>
        <p:spPr/>
        <p:txBody>
          <a:bodyPr/>
          <a:lstStyle/>
          <a:p>
            <a:r>
              <a:rPr lang="en-US" b="1"/>
              <a:t>Pipeline</a:t>
            </a:r>
          </a:p>
        </p:txBody>
      </p:sp>
      <p:sp>
        <p:nvSpPr>
          <p:cNvPr id="14" name="Rounded Rectangle 13">
            <a:extLst>
              <a:ext uri="{FF2B5EF4-FFF2-40B4-BE49-F238E27FC236}">
                <a16:creationId xmlns:a16="http://schemas.microsoft.com/office/drawing/2014/main" id="{A0FA7E1C-C9EB-7740-A66D-9B6EA41EDDD0}"/>
              </a:ext>
            </a:extLst>
          </p:cNvPr>
          <p:cNvSpPr/>
          <p:nvPr/>
        </p:nvSpPr>
        <p:spPr>
          <a:xfrm>
            <a:off x="692521" y="2647937"/>
            <a:ext cx="1171074" cy="1762780"/>
          </a:xfrm>
          <a:prstGeom prst="roundRect">
            <a:avLst>
              <a:gd name="adj" fmla="val 923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C1C336AD-DE81-B14E-A8B9-AD4C17FFF1E4}"/>
              </a:ext>
            </a:extLst>
          </p:cNvPr>
          <p:cNvSpPr/>
          <p:nvPr/>
        </p:nvSpPr>
        <p:spPr>
          <a:xfrm>
            <a:off x="780752" y="2720126"/>
            <a:ext cx="1002631" cy="35107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tx1"/>
                </a:solidFill>
              </a:rPr>
              <a:t>CamCalib</a:t>
            </a:r>
            <a:endParaRPr lang="en-US" sz="1400" b="1">
              <a:solidFill>
                <a:schemeClr val="tx1"/>
              </a:solidFill>
            </a:endParaRPr>
          </a:p>
        </p:txBody>
      </p:sp>
      <p:sp>
        <p:nvSpPr>
          <p:cNvPr id="16" name="Rounded Rectangle 15">
            <a:extLst>
              <a:ext uri="{FF2B5EF4-FFF2-40B4-BE49-F238E27FC236}">
                <a16:creationId xmlns:a16="http://schemas.microsoft.com/office/drawing/2014/main" id="{BBDC7613-9275-D64F-95F6-4565AD42EBC9}"/>
              </a:ext>
            </a:extLst>
          </p:cNvPr>
          <p:cNvSpPr/>
          <p:nvPr/>
        </p:nvSpPr>
        <p:spPr>
          <a:xfrm>
            <a:off x="780752" y="3143390"/>
            <a:ext cx="1002631" cy="3510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tx1"/>
                </a:solidFill>
              </a:rPr>
              <a:t>ObjBBox</a:t>
            </a:r>
            <a:endParaRPr lang="en-US" sz="1400" b="1">
              <a:solidFill>
                <a:schemeClr val="tx1"/>
              </a:solidFill>
            </a:endParaRPr>
          </a:p>
        </p:txBody>
      </p:sp>
      <p:sp>
        <p:nvSpPr>
          <p:cNvPr id="17" name="Rounded Rectangle 16">
            <a:extLst>
              <a:ext uri="{FF2B5EF4-FFF2-40B4-BE49-F238E27FC236}">
                <a16:creationId xmlns:a16="http://schemas.microsoft.com/office/drawing/2014/main" id="{36B5C4D3-D2B9-4748-87BC-287EA25E838F}"/>
              </a:ext>
            </a:extLst>
          </p:cNvPr>
          <p:cNvSpPr/>
          <p:nvPr/>
        </p:nvSpPr>
        <p:spPr>
          <a:xfrm>
            <a:off x="780752" y="3566654"/>
            <a:ext cx="1002631" cy="3510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tx1"/>
                </a:solidFill>
              </a:rPr>
              <a:t>ObjH</a:t>
            </a:r>
            <a:endParaRPr lang="en-US" sz="1400" b="1">
              <a:solidFill>
                <a:schemeClr val="tx1"/>
              </a:solidFill>
            </a:endParaRPr>
          </a:p>
        </p:txBody>
      </p:sp>
      <p:sp>
        <p:nvSpPr>
          <p:cNvPr id="18" name="Rounded Rectangle 17">
            <a:extLst>
              <a:ext uri="{FF2B5EF4-FFF2-40B4-BE49-F238E27FC236}">
                <a16:creationId xmlns:a16="http://schemas.microsoft.com/office/drawing/2014/main" id="{CE2C3A28-F5B4-A945-A1A6-0167BC9225F0}"/>
              </a:ext>
            </a:extLst>
          </p:cNvPr>
          <p:cNvSpPr/>
          <p:nvPr/>
        </p:nvSpPr>
        <p:spPr>
          <a:xfrm>
            <a:off x="780752" y="3989918"/>
            <a:ext cx="1002631" cy="3510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tx1"/>
                </a:solidFill>
              </a:rPr>
              <a:t>ObjKps</a:t>
            </a:r>
            <a:endParaRPr lang="en-US" sz="1400" b="1">
              <a:solidFill>
                <a:schemeClr val="tx1"/>
              </a:solidFill>
            </a:endParaRPr>
          </a:p>
        </p:txBody>
      </p:sp>
      <p:cxnSp>
        <p:nvCxnSpPr>
          <p:cNvPr id="19" name="Straight Arrow Connector 18">
            <a:extLst>
              <a:ext uri="{FF2B5EF4-FFF2-40B4-BE49-F238E27FC236}">
                <a16:creationId xmlns:a16="http://schemas.microsoft.com/office/drawing/2014/main" id="{3B19B81D-3DE2-7B45-82CA-AF729E55E156}"/>
              </a:ext>
            </a:extLst>
          </p:cNvPr>
          <p:cNvCxnSpPr>
            <a:cxnSpLocks/>
            <a:endCxn id="14" idx="1"/>
          </p:cNvCxnSpPr>
          <p:nvPr/>
        </p:nvCxnSpPr>
        <p:spPr>
          <a:xfrm>
            <a:off x="398607" y="3529327"/>
            <a:ext cx="293914"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9B1C5E-3975-3B43-B368-D7DB004EFF69}"/>
              </a:ext>
            </a:extLst>
          </p:cNvPr>
          <p:cNvCxnSpPr>
            <a:cxnSpLocks/>
            <a:stCxn id="16" idx="3"/>
          </p:cNvCxnSpPr>
          <p:nvPr/>
        </p:nvCxnSpPr>
        <p:spPr>
          <a:xfrm>
            <a:off x="1783383" y="3318928"/>
            <a:ext cx="366557" cy="55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4E57E66-2F0F-E641-86E2-A1D09DE3700C}"/>
              </a:ext>
            </a:extLst>
          </p:cNvPr>
          <p:cNvCxnSpPr>
            <a:cxnSpLocks/>
            <a:stCxn id="15" idx="3"/>
          </p:cNvCxnSpPr>
          <p:nvPr/>
        </p:nvCxnSpPr>
        <p:spPr>
          <a:xfrm flipV="1">
            <a:off x="1783383" y="2894300"/>
            <a:ext cx="364714" cy="136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ADAFA908-32CB-CF49-BC8B-34C00DE7C544}"/>
              </a:ext>
            </a:extLst>
          </p:cNvPr>
          <p:cNvSpPr/>
          <p:nvPr/>
        </p:nvSpPr>
        <p:spPr>
          <a:xfrm>
            <a:off x="4154894" y="3353789"/>
            <a:ext cx="804828" cy="35107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err="1">
                <a:solidFill>
                  <a:schemeClr val="tx1"/>
                </a:solidFill>
              </a:rPr>
              <a:t>CamH</a:t>
            </a:r>
            <a:endParaRPr lang="en-US" sz="1400" b="1">
              <a:solidFill>
                <a:schemeClr val="tx1"/>
              </a:solidFill>
            </a:endParaRPr>
          </a:p>
        </p:txBody>
      </p:sp>
      <p:cxnSp>
        <p:nvCxnSpPr>
          <p:cNvPr id="23" name="Elbow Connector 22">
            <a:extLst>
              <a:ext uri="{FF2B5EF4-FFF2-40B4-BE49-F238E27FC236}">
                <a16:creationId xmlns:a16="http://schemas.microsoft.com/office/drawing/2014/main" id="{2E14239A-173F-B94B-A4B6-E4B34A6F5CFC}"/>
              </a:ext>
            </a:extLst>
          </p:cNvPr>
          <p:cNvCxnSpPr>
            <a:cxnSpLocks/>
            <a:stCxn id="64" idx="3"/>
            <a:endCxn id="22" idx="0"/>
          </p:cNvCxnSpPr>
          <p:nvPr/>
        </p:nvCxnSpPr>
        <p:spPr>
          <a:xfrm>
            <a:off x="4100204" y="2894670"/>
            <a:ext cx="457104" cy="459119"/>
          </a:xfrm>
          <a:prstGeom prst="bentConnector2">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9516A3D3-0E33-8448-BEFC-EF24E282E40A}"/>
              </a:ext>
            </a:extLst>
          </p:cNvPr>
          <p:cNvCxnSpPr>
            <a:cxnSpLocks/>
            <a:stCxn id="65" idx="3"/>
            <a:endCxn id="22" idx="1"/>
          </p:cNvCxnSpPr>
          <p:nvPr/>
        </p:nvCxnSpPr>
        <p:spPr>
          <a:xfrm>
            <a:off x="3442539" y="3324055"/>
            <a:ext cx="712355" cy="205272"/>
          </a:xfrm>
          <a:prstGeom prst="bentConnector3">
            <a:avLst>
              <a:gd name="adj1" fmla="val 50000"/>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2113BB2E-E935-B94E-BC8A-7001F8A1E1E2}"/>
              </a:ext>
            </a:extLst>
          </p:cNvPr>
          <p:cNvCxnSpPr>
            <a:cxnSpLocks/>
            <a:stCxn id="66" idx="3"/>
            <a:endCxn id="22" idx="1"/>
          </p:cNvCxnSpPr>
          <p:nvPr/>
        </p:nvCxnSpPr>
        <p:spPr>
          <a:xfrm flipV="1">
            <a:off x="3342490" y="3529327"/>
            <a:ext cx="812404" cy="201363"/>
          </a:xfrm>
          <a:prstGeom prst="bentConnector3">
            <a:avLst>
              <a:gd name="adj1" fmla="val 56043"/>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A30BE92-1926-4049-9AB7-75B2F472A070}"/>
              </a:ext>
            </a:extLst>
          </p:cNvPr>
          <p:cNvCxnSpPr>
            <a:cxnSpLocks/>
            <a:stCxn id="22" idx="3"/>
          </p:cNvCxnSpPr>
          <p:nvPr/>
        </p:nvCxnSpPr>
        <p:spPr>
          <a:xfrm flipV="1">
            <a:off x="4959722" y="3526136"/>
            <a:ext cx="292339" cy="319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C1484DBE-3EDA-0643-92BA-3973F882D009}"/>
              </a:ext>
            </a:extLst>
          </p:cNvPr>
          <p:cNvSpPr/>
          <p:nvPr/>
        </p:nvSpPr>
        <p:spPr>
          <a:xfrm>
            <a:off x="5975817" y="3353789"/>
            <a:ext cx="869641" cy="351075"/>
          </a:xfrm>
          <a:prstGeom prst="roundRect">
            <a:avLst>
              <a:gd name="adj" fmla="val 0"/>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tx1"/>
                </a:solidFill>
              </a:rPr>
              <a:t>Reproj</a:t>
            </a:r>
            <a:r>
              <a:rPr lang="en-US" sz="1400" b="1">
                <a:solidFill>
                  <a:schemeClr val="tx1"/>
                </a:solidFill>
              </a:rPr>
              <a:t> 1</a:t>
            </a:r>
          </a:p>
        </p:txBody>
      </p:sp>
      <p:sp>
        <p:nvSpPr>
          <p:cNvPr id="28" name="Right Brace 27">
            <a:extLst>
              <a:ext uri="{FF2B5EF4-FFF2-40B4-BE49-F238E27FC236}">
                <a16:creationId xmlns:a16="http://schemas.microsoft.com/office/drawing/2014/main" id="{DA0E0208-AEE3-F344-97E8-0F6BD0F350FE}"/>
              </a:ext>
            </a:extLst>
          </p:cNvPr>
          <p:cNvSpPr/>
          <p:nvPr/>
        </p:nvSpPr>
        <p:spPr>
          <a:xfrm>
            <a:off x="5755608" y="2651128"/>
            <a:ext cx="196561" cy="1762778"/>
          </a:xfrm>
          <a:prstGeom prst="rightBrace">
            <a:avLst>
              <a:gd name="adj1" fmla="val 59642"/>
              <a:gd name="adj2" fmla="val 50000"/>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9" name="Picture 28">
            <a:extLst>
              <a:ext uri="{FF2B5EF4-FFF2-40B4-BE49-F238E27FC236}">
                <a16:creationId xmlns:a16="http://schemas.microsoft.com/office/drawing/2014/main" id="{39D3A473-161A-9F47-A175-BCA60C98E626}"/>
              </a:ext>
            </a:extLst>
          </p:cNvPr>
          <p:cNvPicPr>
            <a:picLocks noChangeAspect="1"/>
          </p:cNvPicPr>
          <p:nvPr/>
        </p:nvPicPr>
        <p:blipFill>
          <a:blip r:embed="rId6">
            <a:duotone>
              <a:schemeClr val="accent2">
                <a:shade val="45000"/>
                <a:satMod val="135000"/>
              </a:schemeClr>
              <a:prstClr val="white"/>
            </a:duotone>
          </a:blip>
          <a:stretch>
            <a:fillRect/>
          </a:stretch>
        </p:blipFill>
        <p:spPr>
          <a:xfrm>
            <a:off x="7452283" y="2721532"/>
            <a:ext cx="378564" cy="258685"/>
          </a:xfrm>
          <a:prstGeom prst="rect">
            <a:avLst/>
          </a:prstGeom>
        </p:spPr>
      </p:pic>
      <p:cxnSp>
        <p:nvCxnSpPr>
          <p:cNvPr id="30" name="Straight Arrow Connector 29">
            <a:extLst>
              <a:ext uri="{FF2B5EF4-FFF2-40B4-BE49-F238E27FC236}">
                <a16:creationId xmlns:a16="http://schemas.microsoft.com/office/drawing/2014/main" id="{A084827A-D931-DB4C-B566-703598990385}"/>
              </a:ext>
            </a:extLst>
          </p:cNvPr>
          <p:cNvCxnSpPr>
            <a:cxnSpLocks/>
            <a:stCxn id="27" idx="3"/>
          </p:cNvCxnSpPr>
          <p:nvPr/>
        </p:nvCxnSpPr>
        <p:spPr>
          <a:xfrm flipV="1">
            <a:off x="6845458" y="3526136"/>
            <a:ext cx="301841" cy="319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riangle 30">
            <a:extLst>
              <a:ext uri="{FF2B5EF4-FFF2-40B4-BE49-F238E27FC236}">
                <a16:creationId xmlns:a16="http://schemas.microsoft.com/office/drawing/2014/main" id="{E814C51C-266C-0944-B6DC-BBAFA2048B38}"/>
              </a:ext>
            </a:extLst>
          </p:cNvPr>
          <p:cNvSpPr/>
          <p:nvPr/>
        </p:nvSpPr>
        <p:spPr>
          <a:xfrm flipV="1">
            <a:off x="7546493" y="2980217"/>
            <a:ext cx="132862" cy="412979"/>
          </a:xfrm>
          <a:prstGeom prst="triangle">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23BEC38D-17AE-4C4F-B442-3779B472DC32}"/>
              </a:ext>
            </a:extLst>
          </p:cNvPr>
          <p:cNvSpPr/>
          <p:nvPr/>
        </p:nvSpPr>
        <p:spPr>
          <a:xfrm>
            <a:off x="8143610" y="3135692"/>
            <a:ext cx="1084619" cy="35107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err="1">
                <a:solidFill>
                  <a:schemeClr val="tx1"/>
                </a:solidFill>
              </a:rPr>
              <a:t>CamH</a:t>
            </a:r>
            <a:r>
              <a:rPr lang="en-US" sz="1400" b="1">
                <a:solidFill>
                  <a:schemeClr val="tx1"/>
                </a:solidFill>
              </a:rPr>
              <a:t> Ref 1</a:t>
            </a:r>
          </a:p>
        </p:txBody>
      </p:sp>
      <p:sp>
        <p:nvSpPr>
          <p:cNvPr id="33" name="Rounded Rectangle 32">
            <a:extLst>
              <a:ext uri="{FF2B5EF4-FFF2-40B4-BE49-F238E27FC236}">
                <a16:creationId xmlns:a16="http://schemas.microsoft.com/office/drawing/2014/main" id="{29F6A4A2-06A0-6847-B582-50BF594D3671}"/>
              </a:ext>
            </a:extLst>
          </p:cNvPr>
          <p:cNvSpPr/>
          <p:nvPr/>
        </p:nvSpPr>
        <p:spPr>
          <a:xfrm>
            <a:off x="8054124" y="2555131"/>
            <a:ext cx="1268941" cy="1448799"/>
          </a:xfrm>
          <a:prstGeom prst="roundRect">
            <a:avLst>
              <a:gd name="adj" fmla="val 1066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lgn="ctr"/>
            <a:r>
              <a:rPr lang="en-US" sz="1600">
                <a:solidFill>
                  <a:schemeClr val="tx1"/>
                </a:solidFill>
              </a:rPr>
              <a:t>Refinement layer 1</a:t>
            </a:r>
          </a:p>
        </p:txBody>
      </p:sp>
      <p:sp>
        <p:nvSpPr>
          <p:cNvPr id="34" name="Rounded Rectangle 33">
            <a:extLst>
              <a:ext uri="{FF2B5EF4-FFF2-40B4-BE49-F238E27FC236}">
                <a16:creationId xmlns:a16="http://schemas.microsoft.com/office/drawing/2014/main" id="{79F24E5D-7473-414C-9F64-92BA533D49E1}"/>
              </a:ext>
            </a:extLst>
          </p:cNvPr>
          <p:cNvSpPr/>
          <p:nvPr/>
        </p:nvSpPr>
        <p:spPr>
          <a:xfrm>
            <a:off x="8143611" y="3564506"/>
            <a:ext cx="1084618" cy="3510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err="1">
                <a:solidFill>
                  <a:schemeClr val="tx1"/>
                </a:solidFill>
              </a:rPr>
              <a:t>ObjH</a:t>
            </a:r>
            <a:r>
              <a:rPr lang="en-US" sz="1400" b="1">
                <a:solidFill>
                  <a:schemeClr val="tx1"/>
                </a:solidFill>
              </a:rPr>
              <a:t> Ref 1</a:t>
            </a:r>
          </a:p>
        </p:txBody>
      </p:sp>
      <p:cxnSp>
        <p:nvCxnSpPr>
          <p:cNvPr id="35" name="Straight Arrow Connector 34">
            <a:extLst>
              <a:ext uri="{FF2B5EF4-FFF2-40B4-BE49-F238E27FC236}">
                <a16:creationId xmlns:a16="http://schemas.microsoft.com/office/drawing/2014/main" id="{237B2A9D-C409-C14C-B053-8BBC55A7C1A6}"/>
              </a:ext>
            </a:extLst>
          </p:cNvPr>
          <p:cNvCxnSpPr>
            <a:cxnSpLocks/>
            <a:stCxn id="32" idx="3"/>
          </p:cNvCxnSpPr>
          <p:nvPr/>
        </p:nvCxnSpPr>
        <p:spPr>
          <a:xfrm>
            <a:off x="9228229" y="3311230"/>
            <a:ext cx="360743" cy="128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E942141-C118-1745-A679-6BC2FEF14DB8}"/>
              </a:ext>
            </a:extLst>
          </p:cNvPr>
          <p:cNvCxnSpPr>
            <a:cxnSpLocks/>
            <a:stCxn id="34" idx="3"/>
          </p:cNvCxnSpPr>
          <p:nvPr/>
        </p:nvCxnSpPr>
        <p:spPr>
          <a:xfrm flipV="1">
            <a:off x="9228229" y="3740043"/>
            <a:ext cx="349769" cy="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9AEC339C-4E07-8545-97C2-DF3E3D9EC526}"/>
              </a:ext>
            </a:extLst>
          </p:cNvPr>
          <p:cNvSpPr/>
          <p:nvPr/>
        </p:nvSpPr>
        <p:spPr>
          <a:xfrm>
            <a:off x="10382835" y="3353789"/>
            <a:ext cx="869641" cy="351075"/>
          </a:xfrm>
          <a:prstGeom prst="roundRect">
            <a:avLst>
              <a:gd name="adj" fmla="val 0"/>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tx1"/>
                </a:solidFill>
              </a:rPr>
              <a:t>Reproj</a:t>
            </a:r>
            <a:r>
              <a:rPr lang="en-US" sz="1400" b="1">
                <a:solidFill>
                  <a:schemeClr val="tx1"/>
                </a:solidFill>
              </a:rPr>
              <a:t> 2</a:t>
            </a:r>
          </a:p>
        </p:txBody>
      </p:sp>
      <p:sp>
        <p:nvSpPr>
          <p:cNvPr id="38" name="Right Brace 37">
            <a:extLst>
              <a:ext uri="{FF2B5EF4-FFF2-40B4-BE49-F238E27FC236}">
                <a16:creationId xmlns:a16="http://schemas.microsoft.com/office/drawing/2014/main" id="{8AEC8070-8833-0F4F-80FE-5700344599B9}"/>
              </a:ext>
            </a:extLst>
          </p:cNvPr>
          <p:cNvSpPr/>
          <p:nvPr/>
        </p:nvSpPr>
        <p:spPr>
          <a:xfrm>
            <a:off x="10165517" y="2651128"/>
            <a:ext cx="196561" cy="1762778"/>
          </a:xfrm>
          <a:prstGeom prst="rightBrace">
            <a:avLst>
              <a:gd name="adj1" fmla="val 59642"/>
              <a:gd name="adj2" fmla="val 50000"/>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E1EC746A-2BF2-574C-94B7-2ED400C71F7F}"/>
              </a:ext>
            </a:extLst>
          </p:cNvPr>
          <p:cNvCxnSpPr>
            <a:cxnSpLocks/>
            <a:stCxn id="37" idx="3"/>
          </p:cNvCxnSpPr>
          <p:nvPr/>
        </p:nvCxnSpPr>
        <p:spPr>
          <a:xfrm flipV="1">
            <a:off x="11252476" y="3526137"/>
            <a:ext cx="301841" cy="319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0" name="Triangle 39">
            <a:extLst>
              <a:ext uri="{FF2B5EF4-FFF2-40B4-BE49-F238E27FC236}">
                <a16:creationId xmlns:a16="http://schemas.microsoft.com/office/drawing/2014/main" id="{AA56BA4B-865C-7545-ACE1-DA4BF7442028}"/>
              </a:ext>
            </a:extLst>
          </p:cNvPr>
          <p:cNvSpPr/>
          <p:nvPr/>
        </p:nvSpPr>
        <p:spPr>
          <a:xfrm rot="7629922" flipV="1">
            <a:off x="2933190" y="3709091"/>
            <a:ext cx="132862" cy="412979"/>
          </a:xfrm>
          <a:prstGeom prst="triangle">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E242229B-A603-9A4C-84B1-A59FB9ACD824}"/>
              </a:ext>
            </a:extLst>
          </p:cNvPr>
          <p:cNvPicPr>
            <a:picLocks noChangeAspect="1"/>
          </p:cNvPicPr>
          <p:nvPr/>
        </p:nvPicPr>
        <p:blipFill>
          <a:blip r:embed="rId7">
            <a:duotone>
              <a:schemeClr val="accent2">
                <a:shade val="45000"/>
                <a:satMod val="135000"/>
              </a:schemeClr>
              <a:prstClr val="white"/>
            </a:duotone>
          </a:blip>
          <a:stretch>
            <a:fillRect/>
          </a:stretch>
        </p:blipFill>
        <p:spPr>
          <a:xfrm>
            <a:off x="3202953" y="2340901"/>
            <a:ext cx="636798" cy="256032"/>
          </a:xfrm>
          <a:prstGeom prst="rect">
            <a:avLst/>
          </a:prstGeom>
        </p:spPr>
      </p:pic>
      <p:sp>
        <p:nvSpPr>
          <p:cNvPr id="45" name="Triangle 44">
            <a:extLst>
              <a:ext uri="{FF2B5EF4-FFF2-40B4-BE49-F238E27FC236}">
                <a16:creationId xmlns:a16="http://schemas.microsoft.com/office/drawing/2014/main" id="{B714BEA3-3F72-1A4E-820F-FF913D12BA2A}"/>
              </a:ext>
            </a:extLst>
          </p:cNvPr>
          <p:cNvSpPr/>
          <p:nvPr/>
        </p:nvSpPr>
        <p:spPr>
          <a:xfrm rot="3114335" flipV="1">
            <a:off x="2931999" y="2443763"/>
            <a:ext cx="132862" cy="412979"/>
          </a:xfrm>
          <a:prstGeom prst="triangle">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70045D04-751F-DF43-83F6-CC2F0D70793C}"/>
              </a:ext>
            </a:extLst>
          </p:cNvPr>
          <p:cNvSpPr/>
          <p:nvPr/>
        </p:nvSpPr>
        <p:spPr>
          <a:xfrm rot="7629922" flipV="1">
            <a:off x="2933190" y="4156436"/>
            <a:ext cx="132862" cy="412979"/>
          </a:xfrm>
          <a:prstGeom prst="triangle">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A3C0CEF-1EB9-AF4E-AF4C-3E3A7E150E19}"/>
              </a:ext>
            </a:extLst>
          </p:cNvPr>
          <p:cNvPicPr>
            <a:picLocks noChangeAspect="1"/>
          </p:cNvPicPr>
          <p:nvPr/>
        </p:nvPicPr>
        <p:blipFill>
          <a:blip r:embed="rId8">
            <a:duotone>
              <a:schemeClr val="accent2">
                <a:shade val="45000"/>
                <a:satMod val="135000"/>
              </a:schemeClr>
              <a:prstClr val="white"/>
            </a:duotone>
          </a:blip>
          <a:stretch>
            <a:fillRect/>
          </a:stretch>
        </p:blipFill>
        <p:spPr>
          <a:xfrm>
            <a:off x="3163960" y="4464663"/>
            <a:ext cx="423009" cy="256032"/>
          </a:xfrm>
          <a:prstGeom prst="rect">
            <a:avLst/>
          </a:prstGeom>
        </p:spPr>
      </p:pic>
      <p:pic>
        <p:nvPicPr>
          <p:cNvPr id="48" name="Picture 47">
            <a:extLst>
              <a:ext uri="{FF2B5EF4-FFF2-40B4-BE49-F238E27FC236}">
                <a16:creationId xmlns:a16="http://schemas.microsoft.com/office/drawing/2014/main" id="{6880FC7A-E751-604D-92D2-5B1334B1055E}"/>
              </a:ext>
            </a:extLst>
          </p:cNvPr>
          <p:cNvPicPr>
            <a:picLocks noChangeAspect="1"/>
          </p:cNvPicPr>
          <p:nvPr/>
        </p:nvPicPr>
        <p:blipFill>
          <a:blip r:embed="rId9"/>
          <a:stretch>
            <a:fillRect/>
          </a:stretch>
        </p:blipFill>
        <p:spPr>
          <a:xfrm>
            <a:off x="194857" y="3367386"/>
            <a:ext cx="190500" cy="317500"/>
          </a:xfrm>
          <a:prstGeom prst="rect">
            <a:avLst/>
          </a:prstGeom>
        </p:spPr>
      </p:pic>
      <p:pic>
        <p:nvPicPr>
          <p:cNvPr id="49" name="Picture 48">
            <a:extLst>
              <a:ext uri="{FF2B5EF4-FFF2-40B4-BE49-F238E27FC236}">
                <a16:creationId xmlns:a16="http://schemas.microsoft.com/office/drawing/2014/main" id="{04328CF2-2151-724B-A1AB-AB6732508831}"/>
              </a:ext>
            </a:extLst>
          </p:cNvPr>
          <p:cNvPicPr>
            <a:picLocks noChangeAspect="1"/>
          </p:cNvPicPr>
          <p:nvPr/>
        </p:nvPicPr>
        <p:blipFill>
          <a:blip r:embed="rId10"/>
          <a:stretch>
            <a:fillRect/>
          </a:stretch>
        </p:blipFill>
        <p:spPr>
          <a:xfrm>
            <a:off x="11631454" y="3496347"/>
            <a:ext cx="469900" cy="63500"/>
          </a:xfrm>
          <a:prstGeom prst="rect">
            <a:avLst/>
          </a:prstGeom>
        </p:spPr>
      </p:pic>
      <p:cxnSp>
        <p:nvCxnSpPr>
          <p:cNvPr id="59" name="Straight Arrow Connector 58">
            <a:extLst>
              <a:ext uri="{FF2B5EF4-FFF2-40B4-BE49-F238E27FC236}">
                <a16:creationId xmlns:a16="http://schemas.microsoft.com/office/drawing/2014/main" id="{33D465C3-F5D7-374F-AA79-8510314EC996}"/>
              </a:ext>
            </a:extLst>
          </p:cNvPr>
          <p:cNvCxnSpPr>
            <a:cxnSpLocks/>
            <a:stCxn id="17" idx="3"/>
          </p:cNvCxnSpPr>
          <p:nvPr/>
        </p:nvCxnSpPr>
        <p:spPr>
          <a:xfrm flipV="1">
            <a:off x="1783383" y="3733508"/>
            <a:ext cx="392100" cy="868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0CBADD6-C752-7148-B368-E5AFC6EC7F96}"/>
              </a:ext>
            </a:extLst>
          </p:cNvPr>
          <p:cNvCxnSpPr>
            <a:cxnSpLocks/>
            <a:stCxn id="18" idx="3"/>
          </p:cNvCxnSpPr>
          <p:nvPr/>
        </p:nvCxnSpPr>
        <p:spPr>
          <a:xfrm flipV="1">
            <a:off x="1783383" y="4161396"/>
            <a:ext cx="391482" cy="406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7827109-BD5C-1A4C-860B-A3B8A7EA2530}"/>
              </a:ext>
            </a:extLst>
          </p:cNvPr>
          <p:cNvCxnSpPr>
            <a:cxnSpLocks/>
          </p:cNvCxnSpPr>
          <p:nvPr/>
        </p:nvCxnSpPr>
        <p:spPr>
          <a:xfrm flipH="1" flipV="1">
            <a:off x="2665140" y="3824948"/>
            <a:ext cx="1081" cy="23493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0AED4F3-59EB-AD40-A077-63764EDCA30D}"/>
              </a:ext>
            </a:extLst>
          </p:cNvPr>
          <p:cNvCxnSpPr>
            <a:cxnSpLocks/>
          </p:cNvCxnSpPr>
          <p:nvPr/>
        </p:nvCxnSpPr>
        <p:spPr>
          <a:xfrm flipV="1">
            <a:off x="7747914" y="3522945"/>
            <a:ext cx="301841" cy="319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07555716-10A2-CE4F-AE89-4225D0C93250}"/>
              </a:ext>
            </a:extLst>
          </p:cNvPr>
          <p:cNvCxnSpPr>
            <a:cxnSpLocks/>
            <a:stCxn id="29" idx="3"/>
          </p:cNvCxnSpPr>
          <p:nvPr/>
        </p:nvCxnSpPr>
        <p:spPr>
          <a:xfrm>
            <a:off x="7830847" y="2850875"/>
            <a:ext cx="73733" cy="672070"/>
          </a:xfrm>
          <a:prstGeom prst="bentConnector3">
            <a:avLst>
              <a:gd name="adj1" fmla="val 101674"/>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C73C9C9-7DA0-C44E-BDC6-F2F63730F3B5}"/>
              </a:ext>
            </a:extLst>
          </p:cNvPr>
          <p:cNvSpPr txBox="1"/>
          <p:nvPr/>
        </p:nvSpPr>
        <p:spPr>
          <a:xfrm>
            <a:off x="2100874" y="2740781"/>
            <a:ext cx="1999330" cy="307777"/>
          </a:xfrm>
          <a:prstGeom prst="rect">
            <a:avLst/>
          </a:prstGeom>
          <a:noFill/>
        </p:spPr>
        <p:txBody>
          <a:bodyPr wrap="none" rtlCol="0">
            <a:spAutoFit/>
          </a:bodyPr>
          <a:lstStyle/>
          <a:p>
            <a:r>
              <a:rPr lang="en-US" sz="1400"/>
              <a:t>Cam</a:t>
            </a:r>
            <a:r>
              <a:rPr lang="en-US" altLang="zh-CN" sz="1400"/>
              <a:t>. angles, focal length</a:t>
            </a:r>
            <a:endParaRPr lang="en-US" sz="1400"/>
          </a:p>
        </p:txBody>
      </p:sp>
      <p:sp>
        <p:nvSpPr>
          <p:cNvPr id="65" name="TextBox 64">
            <a:extLst>
              <a:ext uri="{FF2B5EF4-FFF2-40B4-BE49-F238E27FC236}">
                <a16:creationId xmlns:a16="http://schemas.microsoft.com/office/drawing/2014/main" id="{1CE2ACC9-B41A-584D-AA69-182BFC975B65}"/>
              </a:ext>
            </a:extLst>
          </p:cNvPr>
          <p:cNvSpPr txBox="1"/>
          <p:nvPr/>
        </p:nvSpPr>
        <p:spPr>
          <a:xfrm>
            <a:off x="2100761" y="3170166"/>
            <a:ext cx="1341778" cy="307777"/>
          </a:xfrm>
          <a:prstGeom prst="rect">
            <a:avLst/>
          </a:prstGeom>
          <a:noFill/>
        </p:spPr>
        <p:txBody>
          <a:bodyPr wrap="none" rtlCol="0">
            <a:spAutoFit/>
          </a:bodyPr>
          <a:lstStyle/>
          <a:p>
            <a:r>
              <a:rPr lang="en-US" sz="1400"/>
              <a:t>Bounding boxes</a:t>
            </a:r>
          </a:p>
        </p:txBody>
      </p:sp>
      <p:sp>
        <p:nvSpPr>
          <p:cNvPr id="66" name="TextBox 65">
            <a:extLst>
              <a:ext uri="{FF2B5EF4-FFF2-40B4-BE49-F238E27FC236}">
                <a16:creationId xmlns:a16="http://schemas.microsoft.com/office/drawing/2014/main" id="{552469E9-D7BC-9949-B8E8-E1817C46457B}"/>
              </a:ext>
            </a:extLst>
          </p:cNvPr>
          <p:cNvSpPr txBox="1"/>
          <p:nvPr/>
        </p:nvSpPr>
        <p:spPr>
          <a:xfrm>
            <a:off x="2099906" y="3576801"/>
            <a:ext cx="1242584" cy="307777"/>
          </a:xfrm>
          <a:prstGeom prst="rect">
            <a:avLst/>
          </a:prstGeom>
          <a:noFill/>
        </p:spPr>
        <p:txBody>
          <a:bodyPr wrap="none" rtlCol="0">
            <a:spAutoFit/>
          </a:bodyPr>
          <a:lstStyle/>
          <a:p>
            <a:r>
              <a:rPr lang="en-US" sz="1400"/>
              <a:t>Object heights</a:t>
            </a:r>
          </a:p>
        </p:txBody>
      </p:sp>
      <p:sp>
        <p:nvSpPr>
          <p:cNvPr id="67" name="TextBox 66">
            <a:extLst>
              <a:ext uri="{FF2B5EF4-FFF2-40B4-BE49-F238E27FC236}">
                <a16:creationId xmlns:a16="http://schemas.microsoft.com/office/drawing/2014/main" id="{E11BE8BD-E49E-864D-84EA-E676D50DF134}"/>
              </a:ext>
            </a:extLst>
          </p:cNvPr>
          <p:cNvSpPr txBox="1"/>
          <p:nvPr/>
        </p:nvSpPr>
        <p:spPr>
          <a:xfrm>
            <a:off x="2104581" y="4011719"/>
            <a:ext cx="1104790" cy="307777"/>
          </a:xfrm>
          <a:prstGeom prst="rect">
            <a:avLst/>
          </a:prstGeom>
          <a:noFill/>
        </p:spPr>
        <p:txBody>
          <a:bodyPr wrap="none" rtlCol="0">
            <a:spAutoFit/>
          </a:bodyPr>
          <a:lstStyle/>
          <a:p>
            <a:r>
              <a:rPr lang="en-US" sz="1400"/>
              <a:t>Human pose</a:t>
            </a:r>
          </a:p>
        </p:txBody>
      </p:sp>
      <p:sp>
        <p:nvSpPr>
          <p:cNvPr id="68" name="TextBox 67">
            <a:extLst>
              <a:ext uri="{FF2B5EF4-FFF2-40B4-BE49-F238E27FC236}">
                <a16:creationId xmlns:a16="http://schemas.microsoft.com/office/drawing/2014/main" id="{B9D71D53-59ED-AE4F-AA50-9B88FDB8DC0C}"/>
              </a:ext>
            </a:extLst>
          </p:cNvPr>
          <p:cNvSpPr txBox="1"/>
          <p:nvPr/>
        </p:nvSpPr>
        <p:spPr>
          <a:xfrm>
            <a:off x="7076190" y="3375437"/>
            <a:ext cx="702180" cy="307777"/>
          </a:xfrm>
          <a:prstGeom prst="rect">
            <a:avLst/>
          </a:prstGeom>
          <a:noFill/>
        </p:spPr>
        <p:txBody>
          <a:bodyPr wrap="none" rtlCol="0">
            <a:spAutoFit/>
          </a:bodyPr>
          <a:lstStyle/>
          <a:p>
            <a:r>
              <a:rPr lang="en-US" altLang="zh-CN" sz="1400" err="1"/>
              <a:t>Bboxes</a:t>
            </a:r>
            <a:endParaRPr lang="en-US" sz="1400"/>
          </a:p>
        </p:txBody>
      </p:sp>
      <p:sp>
        <p:nvSpPr>
          <p:cNvPr id="69" name="TextBox 68">
            <a:extLst>
              <a:ext uri="{FF2B5EF4-FFF2-40B4-BE49-F238E27FC236}">
                <a16:creationId xmlns:a16="http://schemas.microsoft.com/office/drawing/2014/main" id="{11C6AC19-4958-5C4C-AD71-CCA7ABC56F6B}"/>
              </a:ext>
            </a:extLst>
          </p:cNvPr>
          <p:cNvSpPr txBox="1"/>
          <p:nvPr/>
        </p:nvSpPr>
        <p:spPr>
          <a:xfrm>
            <a:off x="5181297" y="3369056"/>
            <a:ext cx="763351" cy="307777"/>
          </a:xfrm>
          <a:prstGeom prst="rect">
            <a:avLst/>
          </a:prstGeom>
          <a:noFill/>
        </p:spPr>
        <p:txBody>
          <a:bodyPr wrap="none" rtlCol="0">
            <a:spAutoFit/>
          </a:bodyPr>
          <a:lstStyle/>
          <a:p>
            <a:r>
              <a:rPr lang="en-US" altLang="zh-CN" sz="1400" b="1"/>
              <a:t>Cam. H.</a:t>
            </a:r>
            <a:endParaRPr lang="en-US" sz="1400" b="1"/>
          </a:p>
        </p:txBody>
      </p:sp>
      <p:sp>
        <p:nvSpPr>
          <p:cNvPr id="70" name="TextBox 69">
            <a:extLst>
              <a:ext uri="{FF2B5EF4-FFF2-40B4-BE49-F238E27FC236}">
                <a16:creationId xmlns:a16="http://schemas.microsoft.com/office/drawing/2014/main" id="{A7CA36BD-0B09-F946-B3DB-585E711EEFF9}"/>
              </a:ext>
            </a:extLst>
          </p:cNvPr>
          <p:cNvSpPr txBox="1"/>
          <p:nvPr/>
        </p:nvSpPr>
        <p:spPr>
          <a:xfrm>
            <a:off x="9523545" y="3151740"/>
            <a:ext cx="763351" cy="307777"/>
          </a:xfrm>
          <a:prstGeom prst="rect">
            <a:avLst/>
          </a:prstGeom>
          <a:noFill/>
        </p:spPr>
        <p:txBody>
          <a:bodyPr wrap="none" rtlCol="0">
            <a:spAutoFit/>
          </a:bodyPr>
          <a:lstStyle/>
          <a:p>
            <a:r>
              <a:rPr lang="en-US" altLang="zh-CN" sz="1400" b="1"/>
              <a:t>Cam. H.</a:t>
            </a:r>
            <a:endParaRPr lang="en-US" sz="1400" b="1"/>
          </a:p>
        </p:txBody>
      </p:sp>
      <p:sp>
        <p:nvSpPr>
          <p:cNvPr id="71" name="TextBox 70">
            <a:extLst>
              <a:ext uri="{FF2B5EF4-FFF2-40B4-BE49-F238E27FC236}">
                <a16:creationId xmlns:a16="http://schemas.microsoft.com/office/drawing/2014/main" id="{9BD972A3-1298-214C-95B9-C4AAE4262301}"/>
              </a:ext>
            </a:extLst>
          </p:cNvPr>
          <p:cNvSpPr txBox="1"/>
          <p:nvPr/>
        </p:nvSpPr>
        <p:spPr>
          <a:xfrm>
            <a:off x="9523929" y="3583961"/>
            <a:ext cx="683200" cy="307777"/>
          </a:xfrm>
          <a:prstGeom prst="rect">
            <a:avLst/>
          </a:prstGeom>
          <a:noFill/>
        </p:spPr>
        <p:txBody>
          <a:bodyPr wrap="none" rtlCol="0">
            <a:spAutoFit/>
          </a:bodyPr>
          <a:lstStyle/>
          <a:p>
            <a:r>
              <a:rPr lang="en-US" altLang="zh-CN" sz="1400"/>
              <a:t>Obj. H.</a:t>
            </a:r>
            <a:endParaRPr lang="en-US" sz="1400"/>
          </a:p>
        </p:txBody>
      </p:sp>
      <p:sp>
        <p:nvSpPr>
          <p:cNvPr id="79" name="Rounded Rectangle 49">
            <a:extLst>
              <a:ext uri="{FF2B5EF4-FFF2-40B4-BE49-F238E27FC236}">
                <a16:creationId xmlns:a16="http://schemas.microsoft.com/office/drawing/2014/main" id="{AFAE8B88-1890-4A50-BFD4-21F750176D73}"/>
              </a:ext>
            </a:extLst>
          </p:cNvPr>
          <p:cNvSpPr/>
          <p:nvPr/>
        </p:nvSpPr>
        <p:spPr>
          <a:xfrm>
            <a:off x="692521" y="5513223"/>
            <a:ext cx="1002631" cy="35107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p:txBody>
      </p:sp>
      <p:sp>
        <p:nvSpPr>
          <p:cNvPr id="80" name="Rounded Rectangle 50">
            <a:extLst>
              <a:ext uri="{FF2B5EF4-FFF2-40B4-BE49-F238E27FC236}">
                <a16:creationId xmlns:a16="http://schemas.microsoft.com/office/drawing/2014/main" id="{AA40DE09-6EE2-4D93-AACE-930F55BDC63F}"/>
              </a:ext>
            </a:extLst>
          </p:cNvPr>
          <p:cNvSpPr/>
          <p:nvPr/>
        </p:nvSpPr>
        <p:spPr>
          <a:xfrm>
            <a:off x="1691925" y="5513220"/>
            <a:ext cx="2120424" cy="35107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solidFill>
                  <a:schemeClr val="tx1"/>
                </a:solidFill>
              </a:rPr>
              <a:t>Camera estimation heads</a:t>
            </a:r>
          </a:p>
        </p:txBody>
      </p:sp>
      <p:sp>
        <p:nvSpPr>
          <p:cNvPr id="81" name="Rounded Rectangle 51">
            <a:extLst>
              <a:ext uri="{FF2B5EF4-FFF2-40B4-BE49-F238E27FC236}">
                <a16:creationId xmlns:a16="http://schemas.microsoft.com/office/drawing/2014/main" id="{3D135A0F-B6AD-4280-B796-BF5225AD7C53}"/>
              </a:ext>
            </a:extLst>
          </p:cNvPr>
          <p:cNvSpPr/>
          <p:nvPr/>
        </p:nvSpPr>
        <p:spPr>
          <a:xfrm>
            <a:off x="4054497" y="5513222"/>
            <a:ext cx="1002631" cy="35107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a:solidFill>
                <a:schemeClr val="tx1"/>
              </a:solidFill>
            </a:endParaRPr>
          </a:p>
        </p:txBody>
      </p:sp>
      <p:sp>
        <p:nvSpPr>
          <p:cNvPr id="82" name="Rounded Rectangle 52">
            <a:extLst>
              <a:ext uri="{FF2B5EF4-FFF2-40B4-BE49-F238E27FC236}">
                <a16:creationId xmlns:a16="http://schemas.microsoft.com/office/drawing/2014/main" id="{80EFDB69-3659-47EE-9624-0CA849416DB1}"/>
              </a:ext>
            </a:extLst>
          </p:cNvPr>
          <p:cNvSpPr/>
          <p:nvPr/>
        </p:nvSpPr>
        <p:spPr>
          <a:xfrm>
            <a:off x="5057128" y="5513220"/>
            <a:ext cx="2120424" cy="35107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solidFill>
                  <a:schemeClr val="tx1"/>
                </a:solidFill>
              </a:rPr>
              <a:t>Object estimation heads</a:t>
            </a:r>
          </a:p>
        </p:txBody>
      </p:sp>
      <p:sp>
        <p:nvSpPr>
          <p:cNvPr id="83" name="Rounded Rectangle 53">
            <a:extLst>
              <a:ext uri="{FF2B5EF4-FFF2-40B4-BE49-F238E27FC236}">
                <a16:creationId xmlns:a16="http://schemas.microsoft.com/office/drawing/2014/main" id="{CCB05C3D-3FE1-45B0-B787-A9F44512CB74}"/>
              </a:ext>
            </a:extLst>
          </p:cNvPr>
          <p:cNvSpPr/>
          <p:nvPr/>
        </p:nvSpPr>
        <p:spPr>
          <a:xfrm>
            <a:off x="7325117" y="5513219"/>
            <a:ext cx="869641" cy="351075"/>
          </a:xfrm>
          <a:prstGeom prst="roundRect">
            <a:avLst>
              <a:gd name="adj" fmla="val 0"/>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tx1"/>
                </a:solidFill>
              </a:rPr>
              <a:t>Reproj</a:t>
            </a:r>
            <a:r>
              <a:rPr lang="en-US" sz="1400" b="1">
                <a:solidFill>
                  <a:schemeClr val="tx1"/>
                </a:solidFill>
              </a:rPr>
              <a:t> 1</a:t>
            </a:r>
          </a:p>
        </p:txBody>
      </p:sp>
      <p:sp>
        <p:nvSpPr>
          <p:cNvPr id="84" name="Rounded Rectangle 54">
            <a:extLst>
              <a:ext uri="{FF2B5EF4-FFF2-40B4-BE49-F238E27FC236}">
                <a16:creationId xmlns:a16="http://schemas.microsoft.com/office/drawing/2014/main" id="{DE6220A6-5A9F-44E3-B4EE-9A2CA77E4496}"/>
              </a:ext>
            </a:extLst>
          </p:cNvPr>
          <p:cNvSpPr/>
          <p:nvPr/>
        </p:nvSpPr>
        <p:spPr>
          <a:xfrm>
            <a:off x="8200657" y="5513219"/>
            <a:ext cx="1710569" cy="351075"/>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err="1">
                <a:solidFill>
                  <a:schemeClr val="tx1"/>
                </a:solidFill>
              </a:rPr>
              <a:t>BBox</a:t>
            </a:r>
            <a:r>
              <a:rPr lang="en-US" sz="1400" b="1">
                <a:solidFill>
                  <a:schemeClr val="tx1"/>
                </a:solidFill>
              </a:rPr>
              <a:t> reprojection function</a:t>
            </a:r>
          </a:p>
        </p:txBody>
      </p:sp>
      <p:sp>
        <p:nvSpPr>
          <p:cNvPr id="85" name="Triangle 55">
            <a:extLst>
              <a:ext uri="{FF2B5EF4-FFF2-40B4-BE49-F238E27FC236}">
                <a16:creationId xmlns:a16="http://schemas.microsoft.com/office/drawing/2014/main" id="{4D483FC0-94A8-41C9-BAF8-4EF54FB1BA19}"/>
              </a:ext>
            </a:extLst>
          </p:cNvPr>
          <p:cNvSpPr/>
          <p:nvPr/>
        </p:nvSpPr>
        <p:spPr>
          <a:xfrm rot="10800000" flipV="1">
            <a:off x="10106134" y="5163388"/>
            <a:ext cx="132862" cy="412979"/>
          </a:xfrm>
          <a:prstGeom prst="triangle">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6" name="Picture 85">
            <a:extLst>
              <a:ext uri="{FF2B5EF4-FFF2-40B4-BE49-F238E27FC236}">
                <a16:creationId xmlns:a16="http://schemas.microsoft.com/office/drawing/2014/main" id="{F872B019-2FA0-47AB-92B9-268953021171}"/>
              </a:ext>
            </a:extLst>
          </p:cNvPr>
          <p:cNvPicPr>
            <a:picLocks noChangeAspect="1"/>
          </p:cNvPicPr>
          <p:nvPr/>
        </p:nvPicPr>
        <p:blipFill>
          <a:blip r:embed="rId11">
            <a:duotone>
              <a:schemeClr val="accent2">
                <a:shade val="45000"/>
                <a:satMod val="135000"/>
              </a:schemeClr>
              <a:prstClr val="white"/>
            </a:duotone>
          </a:blip>
          <a:stretch>
            <a:fillRect/>
          </a:stretch>
        </p:blipFill>
        <p:spPr>
          <a:xfrm>
            <a:off x="10019540" y="5608262"/>
            <a:ext cx="219456" cy="256032"/>
          </a:xfrm>
          <a:prstGeom prst="rect">
            <a:avLst/>
          </a:prstGeom>
        </p:spPr>
      </p:pic>
      <p:sp>
        <p:nvSpPr>
          <p:cNvPr id="87" name="Rounded Rectangle 57">
            <a:extLst>
              <a:ext uri="{FF2B5EF4-FFF2-40B4-BE49-F238E27FC236}">
                <a16:creationId xmlns:a16="http://schemas.microsoft.com/office/drawing/2014/main" id="{D5686516-9DB4-4386-B6EF-32E0B5535198}"/>
              </a:ext>
            </a:extLst>
          </p:cNvPr>
          <p:cNvSpPr/>
          <p:nvPr/>
        </p:nvSpPr>
        <p:spPr>
          <a:xfrm>
            <a:off x="10320027" y="5516655"/>
            <a:ext cx="881157" cy="351075"/>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solidFill>
                  <a:schemeClr val="tx1"/>
                </a:solidFill>
              </a:rPr>
              <a:t>Loss</a:t>
            </a:r>
          </a:p>
        </p:txBody>
      </p:sp>
      <p:sp>
        <p:nvSpPr>
          <p:cNvPr id="72" name="Triangle 71">
            <a:extLst>
              <a:ext uri="{FF2B5EF4-FFF2-40B4-BE49-F238E27FC236}">
                <a16:creationId xmlns:a16="http://schemas.microsoft.com/office/drawing/2014/main" id="{C66DCEC5-22AE-FA44-9A00-FABA3DA0E38B}"/>
              </a:ext>
            </a:extLst>
          </p:cNvPr>
          <p:cNvSpPr/>
          <p:nvPr/>
        </p:nvSpPr>
        <p:spPr>
          <a:xfrm rot="3456378" flipV="1">
            <a:off x="3454068" y="3025502"/>
            <a:ext cx="132862" cy="412979"/>
          </a:xfrm>
          <a:prstGeom prst="triangle">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CDD40AB4-D21F-D046-8A2B-23B5F8ACA7BB}"/>
              </a:ext>
            </a:extLst>
          </p:cNvPr>
          <p:cNvPicPr>
            <a:picLocks noChangeAspect="1"/>
          </p:cNvPicPr>
          <p:nvPr/>
        </p:nvPicPr>
        <p:blipFill>
          <a:blip r:embed="rId12">
            <a:duotone>
              <a:schemeClr val="accent2">
                <a:shade val="45000"/>
                <a:satMod val="135000"/>
              </a:schemeClr>
              <a:prstClr val="white"/>
            </a:duotone>
          </a:blip>
          <a:stretch>
            <a:fillRect/>
          </a:stretch>
        </p:blipFill>
        <p:spPr>
          <a:xfrm>
            <a:off x="3756055" y="2999303"/>
            <a:ext cx="455793" cy="246888"/>
          </a:xfrm>
          <a:prstGeom prst="rect">
            <a:avLst/>
          </a:prstGeom>
        </p:spPr>
      </p:pic>
      <p:pic>
        <p:nvPicPr>
          <p:cNvPr id="74" name="Picture 73">
            <a:extLst>
              <a:ext uri="{FF2B5EF4-FFF2-40B4-BE49-F238E27FC236}">
                <a16:creationId xmlns:a16="http://schemas.microsoft.com/office/drawing/2014/main" id="{69DA5F6E-8572-1644-9264-679463687DE7}"/>
              </a:ext>
            </a:extLst>
          </p:cNvPr>
          <p:cNvPicPr>
            <a:picLocks noChangeAspect="1"/>
          </p:cNvPicPr>
          <p:nvPr/>
        </p:nvPicPr>
        <p:blipFill>
          <a:blip r:embed="rId13">
            <a:duotone>
              <a:schemeClr val="accent2">
                <a:shade val="45000"/>
                <a:satMod val="135000"/>
              </a:schemeClr>
              <a:prstClr val="white"/>
            </a:duotone>
          </a:blip>
          <a:stretch>
            <a:fillRect/>
          </a:stretch>
        </p:blipFill>
        <p:spPr>
          <a:xfrm>
            <a:off x="3186123" y="3992559"/>
            <a:ext cx="551999" cy="310896"/>
          </a:xfrm>
          <a:prstGeom prst="rect">
            <a:avLst/>
          </a:prstGeom>
        </p:spPr>
      </p:pic>
      <p:sp>
        <p:nvSpPr>
          <p:cNvPr id="75" name="Triangle 74">
            <a:extLst>
              <a:ext uri="{FF2B5EF4-FFF2-40B4-BE49-F238E27FC236}">
                <a16:creationId xmlns:a16="http://schemas.microsoft.com/office/drawing/2014/main" id="{DE0E55E0-C04A-E544-BB60-3AF092C5A00B}"/>
              </a:ext>
            </a:extLst>
          </p:cNvPr>
          <p:cNvSpPr/>
          <p:nvPr/>
        </p:nvSpPr>
        <p:spPr>
          <a:xfrm rot="10800000" flipV="1">
            <a:off x="9745493" y="3886773"/>
            <a:ext cx="132862" cy="412979"/>
          </a:xfrm>
          <a:prstGeom prst="triangle">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9F6C5CBD-4E51-F646-8253-3C7B0260D630}"/>
              </a:ext>
            </a:extLst>
          </p:cNvPr>
          <p:cNvPicPr>
            <a:picLocks noChangeAspect="1"/>
          </p:cNvPicPr>
          <p:nvPr/>
        </p:nvPicPr>
        <p:blipFill>
          <a:blip r:embed="rId14">
            <a:duotone>
              <a:schemeClr val="accent2">
                <a:shade val="45000"/>
                <a:satMod val="135000"/>
              </a:schemeClr>
              <a:prstClr val="white"/>
            </a:duotone>
          </a:blip>
          <a:stretch>
            <a:fillRect/>
          </a:stretch>
        </p:blipFill>
        <p:spPr>
          <a:xfrm>
            <a:off x="9456297" y="4296645"/>
            <a:ext cx="545654" cy="310896"/>
          </a:xfrm>
          <a:prstGeom prst="rect">
            <a:avLst/>
          </a:prstGeom>
        </p:spPr>
      </p:pic>
      <p:pic>
        <p:nvPicPr>
          <p:cNvPr id="4" name="Audio 3">
            <a:hlinkClick r:id="" action="ppaction://media"/>
            <a:extLst>
              <a:ext uri="{FF2B5EF4-FFF2-40B4-BE49-F238E27FC236}">
                <a16:creationId xmlns:a16="http://schemas.microsoft.com/office/drawing/2014/main" id="{14BA96A8-3467-4E8A-824E-9A0A29A907DE}"/>
              </a:ext>
            </a:extLst>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11795125" y="6461125"/>
            <a:ext cx="244475" cy="244475"/>
          </a:xfrm>
          <a:prstGeom prst="rect">
            <a:avLst/>
          </a:prstGeom>
        </p:spPr>
      </p:pic>
    </p:spTree>
    <p:custDataLst>
      <p:tags r:id="rId1"/>
    </p:custDataLst>
    <p:extLst>
      <p:ext uri="{BB962C8B-B14F-4D97-AF65-F5344CB8AC3E}">
        <p14:creationId xmlns:p14="http://schemas.microsoft.com/office/powerpoint/2010/main" val="2883124769"/>
      </p:ext>
    </p:extLst>
  </p:cSld>
  <p:clrMapOvr>
    <a:masterClrMapping/>
  </p:clrMapOvr>
  <mc:AlternateContent xmlns:mc="http://schemas.openxmlformats.org/markup-compatibility/2006" xmlns:p14="http://schemas.microsoft.com/office/powerpoint/2010/main">
    <mc:Choice Requires="p14">
      <p:transition spd="slow" p14:dur="2000" advTm="16708"/>
    </mc:Choice>
    <mc:Fallback xmlns="">
      <p:transition spd="slow" advTm="16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dissolve">
                                      <p:cBhvr>
                                        <p:cTn id="39" dur="500"/>
                                        <p:tgtEl>
                                          <p:spTgt spid="7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dissolve">
                                      <p:cBhvr>
                                        <p:cTn id="42" dur="500"/>
                                        <p:tgtEl>
                                          <p:spTgt spid="40"/>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75"/>
                                        </p:tgtEl>
                                        <p:attrNameLst>
                                          <p:attrName>style.visibility</p:attrName>
                                        </p:attrNameLst>
                                      </p:cBhvr>
                                      <p:to>
                                        <p:strVal val="visible"/>
                                      </p:to>
                                    </p:set>
                                    <p:animEffect transition="in" filter="dissolve">
                                      <p:cBhvr>
                                        <p:cTn id="45" dur="500"/>
                                        <p:tgtEl>
                                          <p:spTgt spid="75"/>
                                        </p:tgtEl>
                                      </p:cBhvr>
                                    </p:animEffect>
                                  </p:childTnLst>
                                </p:cTn>
                              </p:par>
                              <p:par>
                                <p:cTn id="46" presetID="9" presetClass="entr" presetSubtype="0" fill="hold" nodeType="withEffect">
                                  <p:stCondLst>
                                    <p:cond delay="0"/>
                                  </p:stCondLst>
                                  <p:childTnLst>
                                    <p:set>
                                      <p:cBhvr>
                                        <p:cTn id="47" dur="1" fill="hold">
                                          <p:stCondLst>
                                            <p:cond delay="0"/>
                                          </p:stCondLst>
                                        </p:cTn>
                                        <p:tgtEl>
                                          <p:spTgt spid="76"/>
                                        </p:tgtEl>
                                        <p:attrNameLst>
                                          <p:attrName>style.visibility</p:attrName>
                                        </p:attrNameLst>
                                      </p:cBhvr>
                                      <p:to>
                                        <p:strVal val="visible"/>
                                      </p:to>
                                    </p:set>
                                    <p:animEffect transition="in" filter="dissolve">
                                      <p:cBhvr>
                                        <p:cTn id="4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4"/>
                </p:tgtEl>
              </p:cMediaNode>
            </p:audio>
          </p:childTnLst>
        </p:cTn>
      </p:par>
    </p:tnLst>
    <p:bldLst>
      <p:bldP spid="32" grpId="0" animBg="1"/>
      <p:bldP spid="33" grpId="0" animBg="1"/>
      <p:bldP spid="34" grpId="0" animBg="1"/>
      <p:bldP spid="37" grpId="0" animBg="1"/>
      <p:bldP spid="38" grpId="0" animBg="1"/>
      <p:bldP spid="40" grpId="0" animBg="1"/>
      <p:bldP spid="70" grpId="0"/>
      <p:bldP spid="71" grpId="0"/>
      <p:bldP spid="7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8.7|15.8"/>
</p:tagLst>
</file>

<file path=ppt/tags/tag10.xml><?xml version="1.0" encoding="utf-8"?>
<p:tagLst xmlns:a="http://schemas.openxmlformats.org/drawingml/2006/main" xmlns:r="http://schemas.openxmlformats.org/officeDocument/2006/relationships" xmlns:p="http://schemas.openxmlformats.org/presentationml/2006/main">
  <p:tag name="TIMING" val="|2|14.9|7"/>
</p:tagLst>
</file>

<file path=ppt/tags/tag2.xml><?xml version="1.0" encoding="utf-8"?>
<p:tagLst xmlns:a="http://schemas.openxmlformats.org/drawingml/2006/main" xmlns:r="http://schemas.openxmlformats.org/officeDocument/2006/relationships" xmlns:p="http://schemas.openxmlformats.org/presentationml/2006/main">
  <p:tag name="TIMING" val="|3|3.3|2.8"/>
</p:tagLst>
</file>

<file path=ppt/tags/tag3.xml><?xml version="1.0" encoding="utf-8"?>
<p:tagLst xmlns:a="http://schemas.openxmlformats.org/drawingml/2006/main" xmlns:r="http://schemas.openxmlformats.org/officeDocument/2006/relationships" xmlns:p="http://schemas.openxmlformats.org/presentationml/2006/main">
  <p:tag name="TIMING" val="|8.7"/>
</p:tagLst>
</file>

<file path=ppt/tags/tag4.xml><?xml version="1.0" encoding="utf-8"?>
<p:tagLst xmlns:a="http://schemas.openxmlformats.org/drawingml/2006/main" xmlns:r="http://schemas.openxmlformats.org/officeDocument/2006/relationships" xmlns:p="http://schemas.openxmlformats.org/presentationml/2006/main">
  <p:tag name="TIMING" val="|8.1|5.7|1.7|2.9"/>
</p:tagLst>
</file>

<file path=ppt/tags/tag5.xml><?xml version="1.0" encoding="utf-8"?>
<p:tagLst xmlns:a="http://schemas.openxmlformats.org/drawingml/2006/main" xmlns:r="http://schemas.openxmlformats.org/officeDocument/2006/relationships" xmlns:p="http://schemas.openxmlformats.org/presentationml/2006/main">
  <p:tag name="TIMING" val="|5.1|5.5|5.9"/>
</p:tagLst>
</file>

<file path=ppt/tags/tag6.xml><?xml version="1.0" encoding="utf-8"?>
<p:tagLst xmlns:a="http://schemas.openxmlformats.org/drawingml/2006/main" xmlns:r="http://schemas.openxmlformats.org/officeDocument/2006/relationships" xmlns:p="http://schemas.openxmlformats.org/presentationml/2006/main">
  <p:tag name="TIMING" val="|6.3|7.6"/>
</p:tagLst>
</file>

<file path=ppt/tags/tag7.xml><?xml version="1.0" encoding="utf-8"?>
<p:tagLst xmlns:a="http://schemas.openxmlformats.org/drawingml/2006/main" xmlns:r="http://schemas.openxmlformats.org/officeDocument/2006/relationships" xmlns:p="http://schemas.openxmlformats.org/presentationml/2006/main">
  <p:tag name="TIMING" val="|9"/>
</p:tagLst>
</file>

<file path=ppt/tags/tag8.xml><?xml version="1.0" encoding="utf-8"?>
<p:tagLst xmlns:a="http://schemas.openxmlformats.org/drawingml/2006/main" xmlns:r="http://schemas.openxmlformats.org/officeDocument/2006/relationships" xmlns:p="http://schemas.openxmlformats.org/presentationml/2006/main">
  <p:tag name="TIMING" val="|3.3|5.8|12.1"/>
</p:tagLst>
</file>

<file path=ppt/tags/tag9.xml><?xml version="1.0" encoding="utf-8"?>
<p:tagLst xmlns:a="http://schemas.openxmlformats.org/drawingml/2006/main" xmlns:r="http://schemas.openxmlformats.org/officeDocument/2006/relationships" xmlns:p="http://schemas.openxmlformats.org/presentationml/2006/main">
  <p:tag name="TIMING" val="|9.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1442</Words>
  <Application>Microsoft Macintosh PowerPoint</Application>
  <PresentationFormat>Widescreen</PresentationFormat>
  <Paragraphs>259</Paragraphs>
  <Slides>17</Slides>
  <Notes>17</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Motivation: Single View Metrology with Absolute Scale Estimation</vt:lpstr>
      <vt:lpstr>Motivation: Single View Scale Ambiguity</vt:lpstr>
      <vt:lpstr>Motivation: Single View Metrology</vt:lpstr>
      <vt:lpstr>Motivation: Single View Metrology in the Wild</vt:lpstr>
      <vt:lpstr>Scene Model</vt:lpstr>
      <vt:lpstr>Pipeline</vt:lpstr>
      <vt:lpstr>Pipeline</vt:lpstr>
      <vt:lpstr>Pipeline</vt:lpstr>
      <vt:lpstr>Evaluation</vt:lpstr>
      <vt:lpstr>Evaluation: on COCO-Scale</vt:lpstr>
      <vt:lpstr>Evaluation</vt:lpstr>
      <vt:lpstr>Evaluation: on KITTI &amp; IMDB-23K</vt:lpstr>
      <vt:lpstr>Analysis: Cascade Refinements</vt:lpstr>
      <vt:lpstr>Analysis: Camera Calibration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Single View Scene Scale Estiamtion</dc:title>
  <dc:creator>Rui Zhu</dc:creator>
  <cp:lastModifiedBy>Rui Zhu</cp:lastModifiedBy>
  <cp:revision>3</cp:revision>
  <dcterms:created xsi:type="dcterms:W3CDTF">2019-10-16T05:17:46Z</dcterms:created>
  <dcterms:modified xsi:type="dcterms:W3CDTF">2020-08-26T19:25:57Z</dcterms:modified>
</cp:coreProperties>
</file>